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1.xml" ContentType="application/vnd.openxmlformats-officedocument.presentationml.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7" r:id="rId4"/>
  </p:sldMasterIdLst>
  <p:notesMasterIdLst>
    <p:notesMasterId r:id="rId78"/>
  </p:notesMasterIdLst>
  <p:handoutMasterIdLst>
    <p:handoutMasterId r:id="rId79"/>
  </p:handoutMasterIdLst>
  <p:sldIdLst>
    <p:sldId id="257" r:id="rId5"/>
    <p:sldId id="404" r:id="rId6"/>
    <p:sldId id="576" r:id="rId7"/>
    <p:sldId id="355" r:id="rId8"/>
    <p:sldId id="356" r:id="rId9"/>
    <p:sldId id="259" r:id="rId10"/>
    <p:sldId id="563" r:id="rId11"/>
    <p:sldId id="565" r:id="rId12"/>
    <p:sldId id="260" r:id="rId13"/>
    <p:sldId id="615" r:id="rId14"/>
    <p:sldId id="281" r:id="rId15"/>
    <p:sldId id="261" r:id="rId16"/>
    <p:sldId id="263" r:id="rId17"/>
    <p:sldId id="268" r:id="rId18"/>
    <p:sldId id="572" r:id="rId19"/>
    <p:sldId id="366" r:id="rId20"/>
    <p:sldId id="617" r:id="rId21"/>
    <p:sldId id="562" r:id="rId22"/>
    <p:sldId id="423" r:id="rId23"/>
    <p:sldId id="405" r:id="rId24"/>
    <p:sldId id="269" r:id="rId25"/>
    <p:sldId id="566" r:id="rId26"/>
    <p:sldId id="265" r:id="rId27"/>
    <p:sldId id="570" r:id="rId28"/>
    <p:sldId id="266" r:id="rId29"/>
    <p:sldId id="267" r:id="rId30"/>
    <p:sldId id="271" r:id="rId31"/>
    <p:sldId id="273" r:id="rId32"/>
    <p:sldId id="325" r:id="rId33"/>
    <p:sldId id="328" r:id="rId34"/>
    <p:sldId id="362" r:id="rId35"/>
    <p:sldId id="613" r:id="rId36"/>
    <p:sldId id="343" r:id="rId37"/>
    <p:sldId id="333" r:id="rId38"/>
    <p:sldId id="329" r:id="rId39"/>
    <p:sldId id="279" r:id="rId40"/>
    <p:sldId id="575" r:id="rId41"/>
    <p:sldId id="574" r:id="rId42"/>
    <p:sldId id="364" r:id="rId43"/>
    <p:sldId id="571" r:id="rId44"/>
    <p:sldId id="568" r:id="rId45"/>
    <p:sldId id="569" r:id="rId46"/>
    <p:sldId id="332" r:id="rId47"/>
    <p:sldId id="618" r:id="rId48"/>
    <p:sldId id="282" r:id="rId49"/>
    <p:sldId id="286" r:id="rId50"/>
    <p:sldId id="287" r:id="rId51"/>
    <p:sldId id="363" r:id="rId52"/>
    <p:sldId id="288" r:id="rId53"/>
    <p:sldId id="614" r:id="rId54"/>
    <p:sldId id="301" r:id="rId55"/>
    <p:sldId id="512" r:id="rId56"/>
    <p:sldId id="520" r:id="rId57"/>
    <p:sldId id="318" r:id="rId58"/>
    <p:sldId id="299" r:id="rId59"/>
    <p:sldId id="317" r:id="rId60"/>
    <p:sldId id="335" r:id="rId61"/>
    <p:sldId id="425" r:id="rId62"/>
    <p:sldId id="351" r:id="rId63"/>
    <p:sldId id="542" r:id="rId64"/>
    <p:sldId id="361" r:id="rId65"/>
    <p:sldId id="616" r:id="rId66"/>
    <p:sldId id="294" r:id="rId67"/>
    <p:sldId id="338" r:id="rId68"/>
    <p:sldId id="358" r:id="rId69"/>
    <p:sldId id="573" r:id="rId70"/>
    <p:sldId id="611" r:id="rId71"/>
    <p:sldId id="600" r:id="rId72"/>
    <p:sldId id="610" r:id="rId73"/>
    <p:sldId id="612" r:id="rId74"/>
    <p:sldId id="359" r:id="rId75"/>
    <p:sldId id="314" r:id="rId76"/>
    <p:sldId id="365" r:id="rId77"/>
  </p:sldIdLst>
  <p:sldSz cx="9144000" cy="6858000" type="screen4x3"/>
  <p:notesSz cx="7026275" cy="9312275"/>
  <p:defaultTextStyle>
    <a:defPPr>
      <a:defRPr lang="en-US"/>
    </a:defPPr>
    <a:lvl1pPr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1pPr>
    <a:lvl2pPr marL="4572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2pPr>
    <a:lvl3pPr marL="9144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3pPr>
    <a:lvl4pPr marL="13716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4pPr>
    <a:lvl5pPr marL="18288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5pPr>
    <a:lvl6pPr marL="2286000" algn="l" defTabSz="914400" rtl="0" eaLnBrk="1" latinLnBrk="0" hangingPunct="1">
      <a:defRPr sz="2000" kern="1200">
        <a:solidFill>
          <a:schemeClr val="tx1"/>
        </a:solidFill>
        <a:latin typeface="Arial" charset="0"/>
        <a:ea typeface="ＭＳ Ｐゴシック" pitchFamily="48" charset="-128"/>
        <a:cs typeface="+mn-cs"/>
      </a:defRPr>
    </a:lvl6pPr>
    <a:lvl7pPr marL="2743200" algn="l" defTabSz="914400" rtl="0" eaLnBrk="1" latinLnBrk="0" hangingPunct="1">
      <a:defRPr sz="2000" kern="1200">
        <a:solidFill>
          <a:schemeClr val="tx1"/>
        </a:solidFill>
        <a:latin typeface="Arial" charset="0"/>
        <a:ea typeface="ＭＳ Ｐゴシック" pitchFamily="48" charset="-128"/>
        <a:cs typeface="+mn-cs"/>
      </a:defRPr>
    </a:lvl7pPr>
    <a:lvl8pPr marL="3200400" algn="l" defTabSz="914400" rtl="0" eaLnBrk="1" latinLnBrk="0" hangingPunct="1">
      <a:defRPr sz="2000" kern="1200">
        <a:solidFill>
          <a:schemeClr val="tx1"/>
        </a:solidFill>
        <a:latin typeface="Arial" charset="0"/>
        <a:ea typeface="ＭＳ Ｐゴシック" pitchFamily="48" charset="-128"/>
        <a:cs typeface="+mn-cs"/>
      </a:defRPr>
    </a:lvl8pPr>
    <a:lvl9pPr marL="3657600" algn="l" defTabSz="914400" rtl="0" eaLnBrk="1" latinLnBrk="0" hangingPunct="1">
      <a:defRPr sz="20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Rosen" initials="JR" lastIdx="56" clrIdx="0">
    <p:extLst>
      <p:ext uri="{19B8F6BF-5375-455C-9EA6-DF929625EA0E}">
        <p15:presenceInfo xmlns:p15="http://schemas.microsoft.com/office/powerpoint/2012/main" userId="375e2a6e0c247b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A9D"/>
    <a:srgbClr val="CCCCCC"/>
    <a:srgbClr val="BF1D40"/>
    <a:srgbClr val="FE6136"/>
    <a:srgbClr val="1A0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67270" autoAdjust="0"/>
  </p:normalViewPr>
  <p:slideViewPr>
    <p:cSldViewPr>
      <p:cViewPr varScale="1">
        <p:scale>
          <a:sx n="45" d="100"/>
          <a:sy n="45" d="100"/>
        </p:scale>
        <p:origin x="1380" y="60"/>
      </p:cViewPr>
      <p:guideLst>
        <p:guide orient="horz" pos="2160"/>
        <p:guide pos="2880"/>
      </p:guideLst>
    </p:cSldViewPr>
  </p:slideViewPr>
  <p:outlineViewPr>
    <p:cViewPr>
      <p:scale>
        <a:sx n="33" d="100"/>
        <a:sy n="33" d="100"/>
      </p:scale>
      <p:origin x="0" y="-110550"/>
    </p:cViewPr>
  </p:outlineViewPr>
  <p:notesTextViewPr>
    <p:cViewPr>
      <p:scale>
        <a:sx n="100" d="100"/>
        <a:sy n="100" d="100"/>
      </p:scale>
      <p:origin x="0" y="-666"/>
    </p:cViewPr>
  </p:notesTextViewPr>
  <p:sorterViewPr>
    <p:cViewPr>
      <p:scale>
        <a:sx n="100" d="100"/>
        <a:sy n="100" d="100"/>
      </p:scale>
      <p:origin x="0" y="-1877"/>
    </p:cViewPr>
  </p:sorterViewPr>
  <p:notesViewPr>
    <p:cSldViewPr>
      <p:cViewPr>
        <p:scale>
          <a:sx n="100" d="100"/>
          <a:sy n="100" d="100"/>
        </p:scale>
        <p:origin x="-810" y="-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7T12:13:35.466" idx="56">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9E8F5-861D-4943-9DF4-17DC782C25A7}"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7E6C5034-447E-4AB7-9DAD-8538C62C23EF}">
      <dgm:prSet/>
      <dgm:spPr/>
      <dgm:t>
        <a:bodyPr/>
        <a:lstStyle/>
        <a:p>
          <a:r>
            <a:rPr lang="en-US">
              <a:solidFill>
                <a:srgbClr val="000100"/>
              </a:solidFill>
            </a:rPr>
            <a:t>Symptoms, including cough, fever, and shortness of breath </a:t>
          </a:r>
          <a:endParaRPr lang="en-US" dirty="0">
            <a:solidFill>
              <a:srgbClr val="000100"/>
            </a:solidFill>
          </a:endParaRPr>
        </a:p>
      </dgm:t>
    </dgm:pt>
    <dgm:pt modelId="{BA70AB72-FB50-4DE6-9236-A95D9D4BB804}" type="parTrans" cxnId="{68C1CD82-F5AF-4204-B199-BCB0D69B84A0}">
      <dgm:prSet/>
      <dgm:spPr/>
      <dgm:t>
        <a:bodyPr/>
        <a:lstStyle/>
        <a:p>
          <a:endParaRPr lang="en-US"/>
        </a:p>
      </dgm:t>
    </dgm:pt>
    <dgm:pt modelId="{62AE165D-665C-4E0F-94B5-903158950024}" type="sibTrans" cxnId="{68C1CD82-F5AF-4204-B199-BCB0D69B84A0}">
      <dgm:prSet/>
      <dgm:spPr/>
      <dgm:t>
        <a:bodyPr/>
        <a:lstStyle/>
        <a:p>
          <a:endParaRPr lang="en-US"/>
        </a:p>
      </dgm:t>
    </dgm:pt>
    <dgm:pt modelId="{29B6D731-590C-46A6-93F8-111749A37928}">
      <dgm:prSet/>
      <dgm:spPr/>
      <dgm:t>
        <a:bodyPr/>
        <a:lstStyle/>
        <a:p>
          <a:r>
            <a:rPr lang="en-US">
              <a:solidFill>
                <a:srgbClr val="000100"/>
              </a:solidFill>
            </a:rPr>
            <a:t>A potential exposure within 14 days before the onset of symptoms.</a:t>
          </a:r>
          <a:endParaRPr lang="en-US" dirty="0">
            <a:solidFill>
              <a:srgbClr val="000100"/>
            </a:solidFill>
          </a:endParaRPr>
        </a:p>
      </dgm:t>
    </dgm:pt>
    <dgm:pt modelId="{6DDCA9D2-F082-4246-9A59-591482AADA9E}" type="parTrans" cxnId="{63F54F79-A7B9-41CC-8201-B24C680B5598}">
      <dgm:prSet/>
      <dgm:spPr/>
      <dgm:t>
        <a:bodyPr/>
        <a:lstStyle/>
        <a:p>
          <a:endParaRPr lang="en-US"/>
        </a:p>
      </dgm:t>
    </dgm:pt>
    <dgm:pt modelId="{95550DC4-5A9E-4ED9-8F57-0F25FD9FACA2}" type="sibTrans" cxnId="{63F54F79-A7B9-41CC-8201-B24C680B5598}">
      <dgm:prSet/>
      <dgm:spPr/>
      <dgm:t>
        <a:bodyPr/>
        <a:lstStyle/>
        <a:p>
          <a:endParaRPr lang="en-US"/>
        </a:p>
      </dgm:t>
    </dgm:pt>
    <dgm:pt modelId="{D2B42C11-9836-46E8-8A67-44C182AC5963}">
      <dgm:prSet/>
      <dgm:spPr>
        <a:solidFill>
          <a:srgbClr val="7B9A9D"/>
        </a:solidFill>
      </dgm:spPr>
      <dgm:t>
        <a:bodyPr/>
        <a:lstStyle/>
        <a:p>
          <a:r>
            <a:rPr lang="en-US" b="1" dirty="0"/>
            <a:t>Suspect Case </a:t>
          </a:r>
        </a:p>
      </dgm:t>
    </dgm:pt>
    <dgm:pt modelId="{FC09B676-4C79-4C04-B6EC-09F6BF5ED967}" type="parTrans" cxnId="{BA92CDE4-3EB7-43DC-8681-27CAC1A4B03A}">
      <dgm:prSet/>
      <dgm:spPr/>
      <dgm:t>
        <a:bodyPr/>
        <a:lstStyle/>
        <a:p>
          <a:endParaRPr lang="en-US"/>
        </a:p>
      </dgm:t>
    </dgm:pt>
    <dgm:pt modelId="{2B7E402E-63FE-4D54-B6ED-44596597113F}" type="sibTrans" cxnId="{BA92CDE4-3EB7-43DC-8681-27CAC1A4B03A}">
      <dgm:prSet/>
      <dgm:spPr/>
      <dgm:t>
        <a:bodyPr/>
        <a:lstStyle/>
        <a:p>
          <a:endParaRPr lang="en-US"/>
        </a:p>
      </dgm:t>
    </dgm:pt>
    <dgm:pt modelId="{E3CCBF07-298E-4E48-AF82-3045250FFF9E}" type="pres">
      <dgm:prSet presAssocID="{7C79E8F5-861D-4943-9DF4-17DC782C25A7}" presName="diagram" presStyleCnt="0">
        <dgm:presLayoutVars>
          <dgm:dir/>
          <dgm:resizeHandles val="exact"/>
        </dgm:presLayoutVars>
      </dgm:prSet>
      <dgm:spPr/>
    </dgm:pt>
    <dgm:pt modelId="{5183289D-22FC-429C-93B5-826AB683931F}" type="pres">
      <dgm:prSet presAssocID="{D2B42C11-9836-46E8-8A67-44C182AC5963}" presName="node" presStyleLbl="node1" presStyleIdx="0" presStyleCnt="3" custLinFactX="-147" custLinFactNeighborX="-100000" custLinFactNeighborY="68654">
        <dgm:presLayoutVars>
          <dgm:bulletEnabled val="1"/>
        </dgm:presLayoutVars>
      </dgm:prSet>
      <dgm:spPr/>
    </dgm:pt>
    <dgm:pt modelId="{847D4337-25EA-4BAC-BB5F-D35496214D0A}" type="pres">
      <dgm:prSet presAssocID="{2B7E402E-63FE-4D54-B6ED-44596597113F}" presName="sibTrans" presStyleCnt="0"/>
      <dgm:spPr/>
    </dgm:pt>
    <dgm:pt modelId="{B8133854-19DF-42A0-AE9A-8AD33DEA1346}" type="pres">
      <dgm:prSet presAssocID="{29B6D731-590C-46A6-93F8-111749A37928}" presName="node" presStyleLbl="node1" presStyleIdx="1" presStyleCnt="3" custScaleX="195048" custLinFactNeighborX="-8345" custLinFactNeighborY="19795">
        <dgm:presLayoutVars>
          <dgm:bulletEnabled val="1"/>
        </dgm:presLayoutVars>
      </dgm:prSet>
      <dgm:spPr/>
    </dgm:pt>
    <dgm:pt modelId="{C71FD223-A1F1-4BF9-8EC2-E173A9919CE5}" type="pres">
      <dgm:prSet presAssocID="{95550DC4-5A9E-4ED9-8F57-0F25FD9FACA2}" presName="sibTrans" presStyleCnt="0"/>
      <dgm:spPr/>
    </dgm:pt>
    <dgm:pt modelId="{DDFFB54D-8A18-43A6-A9A7-E9A40EAE1EC5}" type="pres">
      <dgm:prSet presAssocID="{7E6C5034-447E-4AB7-9DAD-8538C62C23EF}" presName="node" presStyleLbl="node1" presStyleIdx="2" presStyleCnt="3" custScaleX="195420" custLinFactNeighborX="46841" custLinFactNeighborY="21823">
        <dgm:presLayoutVars>
          <dgm:bulletEnabled val="1"/>
        </dgm:presLayoutVars>
      </dgm:prSet>
      <dgm:spPr/>
    </dgm:pt>
  </dgm:ptLst>
  <dgm:cxnLst>
    <dgm:cxn modelId="{C3B0B609-A94C-4FB2-9D65-E26ACDEDD3DB}" type="presOf" srcId="{29B6D731-590C-46A6-93F8-111749A37928}" destId="{B8133854-19DF-42A0-AE9A-8AD33DEA1346}" srcOrd="0" destOrd="0" presId="urn:microsoft.com/office/officeart/2005/8/layout/default"/>
    <dgm:cxn modelId="{A41B1D26-4FC2-43FD-98D2-B623EE3381C6}" type="presOf" srcId="{7E6C5034-447E-4AB7-9DAD-8538C62C23EF}" destId="{DDFFB54D-8A18-43A6-A9A7-E9A40EAE1EC5}" srcOrd="0" destOrd="0" presId="urn:microsoft.com/office/officeart/2005/8/layout/default"/>
    <dgm:cxn modelId="{63F54F79-A7B9-41CC-8201-B24C680B5598}" srcId="{7C79E8F5-861D-4943-9DF4-17DC782C25A7}" destId="{29B6D731-590C-46A6-93F8-111749A37928}" srcOrd="1" destOrd="0" parTransId="{6DDCA9D2-F082-4246-9A59-591482AADA9E}" sibTransId="{95550DC4-5A9E-4ED9-8F57-0F25FD9FACA2}"/>
    <dgm:cxn modelId="{87A8CB81-B869-4012-9449-E0E7D905702E}" type="presOf" srcId="{7C79E8F5-861D-4943-9DF4-17DC782C25A7}" destId="{E3CCBF07-298E-4E48-AF82-3045250FFF9E}" srcOrd="0" destOrd="0" presId="urn:microsoft.com/office/officeart/2005/8/layout/default"/>
    <dgm:cxn modelId="{68C1CD82-F5AF-4204-B199-BCB0D69B84A0}" srcId="{7C79E8F5-861D-4943-9DF4-17DC782C25A7}" destId="{7E6C5034-447E-4AB7-9DAD-8538C62C23EF}" srcOrd="2" destOrd="0" parTransId="{BA70AB72-FB50-4DE6-9236-A95D9D4BB804}" sibTransId="{62AE165D-665C-4E0F-94B5-903158950024}"/>
    <dgm:cxn modelId="{830A36A7-3C20-4E0F-86EA-2BBE226406C5}" type="presOf" srcId="{D2B42C11-9836-46E8-8A67-44C182AC5963}" destId="{5183289D-22FC-429C-93B5-826AB683931F}" srcOrd="0" destOrd="0" presId="urn:microsoft.com/office/officeart/2005/8/layout/default"/>
    <dgm:cxn modelId="{BA92CDE4-3EB7-43DC-8681-27CAC1A4B03A}" srcId="{7C79E8F5-861D-4943-9DF4-17DC782C25A7}" destId="{D2B42C11-9836-46E8-8A67-44C182AC5963}" srcOrd="0" destOrd="0" parTransId="{FC09B676-4C79-4C04-B6EC-09F6BF5ED967}" sibTransId="{2B7E402E-63FE-4D54-B6ED-44596597113F}"/>
    <dgm:cxn modelId="{6B7DBAB7-D4E1-462C-B030-35F298EAB070}" type="presParOf" srcId="{E3CCBF07-298E-4E48-AF82-3045250FFF9E}" destId="{5183289D-22FC-429C-93B5-826AB683931F}" srcOrd="0" destOrd="0" presId="urn:microsoft.com/office/officeart/2005/8/layout/default"/>
    <dgm:cxn modelId="{B1E4DE77-E502-4AD6-9F9A-491EEC5D96A5}" type="presParOf" srcId="{E3CCBF07-298E-4E48-AF82-3045250FFF9E}" destId="{847D4337-25EA-4BAC-BB5F-D35496214D0A}" srcOrd="1" destOrd="0" presId="urn:microsoft.com/office/officeart/2005/8/layout/default"/>
    <dgm:cxn modelId="{64F5E4BA-9ED9-4023-ACD6-BFAE326F67E8}" type="presParOf" srcId="{E3CCBF07-298E-4E48-AF82-3045250FFF9E}" destId="{B8133854-19DF-42A0-AE9A-8AD33DEA1346}" srcOrd="2" destOrd="0" presId="urn:microsoft.com/office/officeart/2005/8/layout/default"/>
    <dgm:cxn modelId="{65E9EFB0-0A7B-4A51-B37B-3099D6567A10}" type="presParOf" srcId="{E3CCBF07-298E-4E48-AF82-3045250FFF9E}" destId="{C71FD223-A1F1-4BF9-8EC2-E173A9919CE5}" srcOrd="3" destOrd="0" presId="urn:microsoft.com/office/officeart/2005/8/layout/default"/>
    <dgm:cxn modelId="{CE7AA2BC-289F-4602-8751-108DC2F122DA}" type="presParOf" srcId="{E3CCBF07-298E-4E48-AF82-3045250FFF9E}" destId="{DDFFB54D-8A18-43A6-A9A7-E9A40EAE1EC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3289D-22FC-429C-93B5-826AB683931F}">
      <dsp:nvSpPr>
        <dsp:cNvPr id="0" name=""/>
        <dsp:cNvSpPr/>
      </dsp:nvSpPr>
      <dsp:spPr>
        <a:xfrm>
          <a:off x="0" y="1497059"/>
          <a:ext cx="2246932" cy="1348159"/>
        </a:xfrm>
        <a:prstGeom prst="rect">
          <a:avLst/>
        </a:prstGeom>
        <a:solidFill>
          <a:srgbClr val="7B9A9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Suspect Case </a:t>
          </a:r>
        </a:p>
      </dsp:txBody>
      <dsp:txXfrm>
        <a:off x="0" y="1497059"/>
        <a:ext cx="2246932" cy="1348159"/>
      </dsp:txXfrm>
    </dsp:sp>
    <dsp:sp modelId="{B8133854-19DF-42A0-AE9A-8AD33DEA1346}">
      <dsp:nvSpPr>
        <dsp:cNvPr id="0" name=""/>
        <dsp:cNvSpPr/>
      </dsp:nvSpPr>
      <dsp:spPr>
        <a:xfrm>
          <a:off x="2286007" y="838361"/>
          <a:ext cx="4382597" cy="1348159"/>
        </a:xfrm>
        <a:prstGeom prst="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0100"/>
              </a:solidFill>
            </a:rPr>
            <a:t>A potential exposure within 14 days before the onset of symptoms.</a:t>
          </a:r>
          <a:endParaRPr lang="en-US" sz="2800" kern="1200" dirty="0">
            <a:solidFill>
              <a:srgbClr val="000100"/>
            </a:solidFill>
          </a:endParaRPr>
        </a:p>
      </dsp:txBody>
      <dsp:txXfrm>
        <a:off x="2286007" y="838361"/>
        <a:ext cx="4382597" cy="1348159"/>
      </dsp:txXfrm>
    </dsp:sp>
    <dsp:sp modelId="{DDFFB54D-8A18-43A6-A9A7-E9A40EAE1EC5}">
      <dsp:nvSpPr>
        <dsp:cNvPr id="0" name=""/>
        <dsp:cNvSpPr/>
      </dsp:nvSpPr>
      <dsp:spPr>
        <a:xfrm>
          <a:off x="2286007" y="2438555"/>
          <a:ext cx="4390955" cy="1348159"/>
        </a:xfrm>
        <a:prstGeom prst="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0100"/>
              </a:solidFill>
            </a:rPr>
            <a:t>Symptoms, including cough, fever, and shortness of breath </a:t>
          </a:r>
          <a:endParaRPr lang="en-US" sz="2800" kern="1200" dirty="0">
            <a:solidFill>
              <a:srgbClr val="000100"/>
            </a:solidFill>
          </a:endParaRPr>
        </a:p>
      </dsp:txBody>
      <dsp:txXfrm>
        <a:off x="2286007" y="2438555"/>
        <a:ext cx="4390955" cy="13481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t" anchorCtr="0" compatLnSpc="1">
            <a:prstTxWarp prst="textNoShape">
              <a:avLst/>
            </a:prstTxWarp>
          </a:bodyPr>
          <a:lstStyle>
            <a:lvl1pPr defTabSz="933450" eaLnBrk="0" hangingPunct="0">
              <a:spcBef>
                <a:spcPct val="0"/>
              </a:spcBef>
              <a:buFontTx/>
              <a:buNone/>
              <a:defRPr sz="1200"/>
            </a:lvl1pPr>
          </a:lstStyle>
          <a:p>
            <a:endParaRPr lang="en-US" altLang="en-US" dirty="0"/>
          </a:p>
        </p:txBody>
      </p:sp>
      <p:sp>
        <p:nvSpPr>
          <p:cNvPr id="218115" name="Rectangle 3"/>
          <p:cNvSpPr>
            <a:spLocks noGrp="1" noChangeArrowheads="1"/>
          </p:cNvSpPr>
          <p:nvPr>
            <p:ph type="dt" sz="quarter" idx="1"/>
          </p:nvPr>
        </p:nvSpPr>
        <p:spPr bwMode="auto">
          <a:xfrm>
            <a:off x="3981450" y="0"/>
            <a:ext cx="30448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t" anchorCtr="0" compatLnSpc="1">
            <a:prstTxWarp prst="textNoShape">
              <a:avLst/>
            </a:prstTxWarp>
          </a:bodyPr>
          <a:lstStyle>
            <a:lvl1pPr algn="r" defTabSz="933450" eaLnBrk="0" hangingPunct="0">
              <a:spcBef>
                <a:spcPct val="0"/>
              </a:spcBef>
              <a:buFontTx/>
              <a:buNone/>
              <a:defRPr sz="1200"/>
            </a:lvl1pPr>
          </a:lstStyle>
          <a:p>
            <a:endParaRPr lang="en-US" altLang="en-US" dirty="0"/>
          </a:p>
        </p:txBody>
      </p:sp>
      <p:sp>
        <p:nvSpPr>
          <p:cNvPr id="218116" name="Rectangle 4"/>
          <p:cNvSpPr>
            <a:spLocks noGrp="1" noChangeArrowheads="1"/>
          </p:cNvSpPr>
          <p:nvPr>
            <p:ph type="ftr" sz="quarter" idx="2"/>
          </p:nvPr>
        </p:nvSpPr>
        <p:spPr bwMode="auto">
          <a:xfrm>
            <a:off x="0" y="8847138"/>
            <a:ext cx="30448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b" anchorCtr="0" compatLnSpc="1">
            <a:prstTxWarp prst="textNoShape">
              <a:avLst/>
            </a:prstTxWarp>
          </a:bodyPr>
          <a:lstStyle>
            <a:lvl1pPr defTabSz="933450" eaLnBrk="0" hangingPunct="0">
              <a:spcBef>
                <a:spcPct val="0"/>
              </a:spcBef>
              <a:buFontTx/>
              <a:buNone/>
              <a:defRPr sz="1200"/>
            </a:lvl1pPr>
          </a:lstStyle>
          <a:p>
            <a:endParaRPr lang="en-US" altLang="en-US" dirty="0"/>
          </a:p>
        </p:txBody>
      </p:sp>
      <p:sp>
        <p:nvSpPr>
          <p:cNvPr id="218117" name="Rectangle 5"/>
          <p:cNvSpPr>
            <a:spLocks noGrp="1" noChangeArrowheads="1"/>
          </p:cNvSpPr>
          <p:nvPr>
            <p:ph type="sldNum" sz="quarter" idx="3"/>
          </p:nvPr>
        </p:nvSpPr>
        <p:spPr bwMode="auto">
          <a:xfrm>
            <a:off x="3981450" y="8847138"/>
            <a:ext cx="30448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0" tIns="46680" rIns="93360" bIns="46680" numCol="1" anchor="b" anchorCtr="0" compatLnSpc="1">
            <a:prstTxWarp prst="textNoShape">
              <a:avLst/>
            </a:prstTxWarp>
          </a:bodyPr>
          <a:lstStyle>
            <a:lvl1pPr algn="r" defTabSz="933450" eaLnBrk="0" hangingPunct="0">
              <a:spcBef>
                <a:spcPct val="0"/>
              </a:spcBef>
              <a:buFontTx/>
              <a:buNone/>
              <a:defRPr sz="1200"/>
            </a:lvl1pPr>
          </a:lstStyle>
          <a:p>
            <a:fld id="{FA8C0790-77A7-46CB-A2C4-6B7D69D57D3B}" type="slidenum">
              <a:rPr lang="en-US" altLang="en-US"/>
              <a:pPr/>
              <a:t>‹#›</a:t>
            </a:fld>
            <a:endParaRPr lang="en-US" altLang="en-US" dirty="0"/>
          </a:p>
        </p:txBody>
      </p:sp>
    </p:spTree>
    <p:extLst>
      <p:ext uri="{BB962C8B-B14F-4D97-AF65-F5344CB8AC3E}">
        <p14:creationId xmlns:p14="http://schemas.microsoft.com/office/powerpoint/2010/main" val="979946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482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60" tIns="46680" rIns="93360" bIns="46680" numCol="1" anchor="t" anchorCtr="0" compatLnSpc="1">
            <a:prstTxWarp prst="textNoShape">
              <a:avLst/>
            </a:prstTxWarp>
          </a:bodyPr>
          <a:lstStyle>
            <a:lvl1pPr defTabSz="933450" eaLnBrk="0" hangingPunct="0">
              <a:spcBef>
                <a:spcPct val="0"/>
              </a:spcBef>
              <a:buFontTx/>
              <a:buNone/>
              <a:defRPr sz="1200"/>
            </a:lvl1pPr>
          </a:lstStyle>
          <a:p>
            <a:endParaRPr lang="en-US" altLang="en-US" dirty="0"/>
          </a:p>
        </p:txBody>
      </p:sp>
      <p:sp>
        <p:nvSpPr>
          <p:cNvPr id="5123" name="Rectangle 3"/>
          <p:cNvSpPr>
            <a:spLocks noGrp="1" noChangeArrowheads="1"/>
          </p:cNvSpPr>
          <p:nvPr>
            <p:ph type="dt" idx="1"/>
          </p:nvPr>
        </p:nvSpPr>
        <p:spPr bwMode="auto">
          <a:xfrm>
            <a:off x="3981450" y="0"/>
            <a:ext cx="3044825"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60" tIns="46680" rIns="93360" bIns="46680" numCol="1" anchor="t" anchorCtr="0" compatLnSpc="1">
            <a:prstTxWarp prst="textNoShape">
              <a:avLst/>
            </a:prstTxWarp>
          </a:bodyPr>
          <a:lstStyle>
            <a:lvl1pPr algn="r" defTabSz="933450" eaLnBrk="0" hangingPunct="0">
              <a:spcBef>
                <a:spcPct val="0"/>
              </a:spcBef>
              <a:buFontTx/>
              <a:buNone/>
              <a:defRPr sz="1200"/>
            </a:lvl1pPr>
          </a:lstStyle>
          <a:p>
            <a:endParaRPr lang="en-US" altLang="en-US" dirty="0"/>
          </a:p>
        </p:txBody>
      </p:sp>
      <p:sp>
        <p:nvSpPr>
          <p:cNvPr id="512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6625" y="4422775"/>
            <a:ext cx="515302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60" tIns="46680" rIns="93360" bIns="466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847138"/>
            <a:ext cx="304482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60" tIns="46680" rIns="93360" bIns="46680" numCol="1" anchor="b" anchorCtr="0" compatLnSpc="1">
            <a:prstTxWarp prst="textNoShape">
              <a:avLst/>
            </a:prstTxWarp>
          </a:bodyPr>
          <a:lstStyle>
            <a:lvl1pPr defTabSz="933450" eaLnBrk="0" hangingPunct="0">
              <a:spcBef>
                <a:spcPct val="0"/>
              </a:spcBef>
              <a:buFontTx/>
              <a:buNone/>
              <a:defRPr sz="1200"/>
            </a:lvl1pPr>
          </a:lstStyle>
          <a:p>
            <a:endParaRPr lang="en-US" altLang="en-US" dirty="0"/>
          </a:p>
        </p:txBody>
      </p:sp>
      <p:sp>
        <p:nvSpPr>
          <p:cNvPr id="5127" name="Rectangle 7"/>
          <p:cNvSpPr>
            <a:spLocks noGrp="1" noChangeArrowheads="1"/>
          </p:cNvSpPr>
          <p:nvPr>
            <p:ph type="sldNum" sz="quarter" idx="5"/>
          </p:nvPr>
        </p:nvSpPr>
        <p:spPr bwMode="auto">
          <a:xfrm>
            <a:off x="3981450" y="8847138"/>
            <a:ext cx="3044825" cy="46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360" tIns="46680" rIns="93360" bIns="46680" numCol="1" anchor="b" anchorCtr="0" compatLnSpc="1">
            <a:prstTxWarp prst="textNoShape">
              <a:avLst/>
            </a:prstTxWarp>
          </a:bodyPr>
          <a:lstStyle>
            <a:lvl1pPr algn="r" defTabSz="933450" eaLnBrk="0" hangingPunct="0">
              <a:spcBef>
                <a:spcPct val="0"/>
              </a:spcBef>
              <a:buFontTx/>
              <a:buNone/>
              <a:defRPr sz="1200"/>
            </a:lvl1pPr>
          </a:lstStyle>
          <a:p>
            <a:fld id="{6F0BDFFB-2A02-48B5-AA4F-45A78A8425C6}" type="slidenum">
              <a:rPr lang="en-US" altLang="en-US"/>
              <a:pPr/>
              <a:t>‹#›</a:t>
            </a:fld>
            <a:endParaRPr lang="en-US" altLang="en-US" dirty="0"/>
          </a:p>
        </p:txBody>
      </p:sp>
    </p:spTree>
    <p:extLst>
      <p:ext uri="{BB962C8B-B14F-4D97-AF65-F5344CB8AC3E}">
        <p14:creationId xmlns:p14="http://schemas.microsoft.com/office/powerpoint/2010/main" val="704700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coronavirus/mer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dc.gov/coronavirus/2019-ncov/travelers/index.html" TargetMode="External"/><Relationship Id="rId5" Type="http://schemas.openxmlformats.org/officeDocument/2006/relationships/hyperlink" Target="https://www.cdc.gov/coronavirus/2019-ncov/cases-in-us.html" TargetMode="External"/><Relationship Id="rId4" Type="http://schemas.openxmlformats.org/officeDocument/2006/relationships/hyperlink" Target="https://www.cdc.gov/sars/index.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rxiv.org/content/10.1101/2020.03.05.20030502v1.full.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medrxiv.org/content/10.1101/2020.03.07.20032052v1"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ejm.org/doi/pdf/10.1056/NEJMoa2002032?articleTools=tru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coronavirus/2019-ncov/php/reporting-pui.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idc.org/index.php/journal/article/view/32146445"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cidrap.umn.edu/news-perspective/2020/02/study-72000-covid-19-patients-finds-23-death-rat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ublications/OSHA3990.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pandemicflu.gov/plan/pdf/CIKRpandemicInfluenzaGuide.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paho.org/disasters/index.php?option=com_docman&amp;view=download&amp;category_slug=tools&amp;alias=543-pandinflu-leadershipduring-tool-16&amp;Itemid=1179&amp;lang=e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cidrap.umn.edu/sites/default/files/public/php/185/185_factsheet_social_distancing.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nonpharmaceutical-interventions/pdf/gr-pan-flu-work-set.pdf"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osha.gov/Publications/OSHA3990.pdf" TargetMode="External"/><Relationship Id="rId4" Type="http://schemas.openxmlformats.org/officeDocument/2006/relationships/hyperlink" Target="https://www.osha.gov/Publications/OSHA3327pandemic.pdf"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c.gov/coronavirus/2019-ncov/community/guidance-business-response.html?CDC_AA_refVal=https%3A%2F%2Fwww.cdc.gov%2Fcoronavirus%2F2019-ncov%2Fspecific-groups%2Fguidance-business-response.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nap.edu/read/22414"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xperience.arcgis.com/experience/685d0ace521648f8a5beeeee1b9125c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dir.ca.gov/dosh/documents/Use-of-Respirator-Supplies.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sha.gov/memos/2020-03-14/temporary-enforcement-guidance-healthcare-respiratory-protection-annual-fit"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ytimes.com/2020/03/13/us/coronavirus-deaths-estimat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fda.gov/medical-devices/personal-protective-equipment-infection-control/questions-about-personal-protective-equipment-pp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cdc.gov/nonpharmaceutical-interventions/pdf/gr-pan-flu-work-set.pdf"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www.osha.gov/Publications/OSHA3990.pdf" TargetMode="External"/><Relationship Id="rId4" Type="http://schemas.openxmlformats.org/officeDocument/2006/relationships/hyperlink" Target="https://www.osha.gov/Publications/OSHA3327pandemic.pdf"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coronavirus/2019-ncov/cases-updates/summary.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coronavirus/2019-ncov/cases-in-us.html#2019coronavirus-summa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4EDFE-F5DC-4959-B3E4-5C4F69664D0C}" type="slidenum">
              <a:rPr lang="en-US" altLang="en-US"/>
              <a:pPr/>
              <a:t>1</a:t>
            </a:fld>
            <a:endParaRPr lang="en-US" altLang="en-US" dirty="0"/>
          </a:p>
        </p:txBody>
      </p:sp>
      <p:sp>
        <p:nvSpPr>
          <p:cNvPr id="6146" name="Rectangle 2"/>
          <p:cNvSpPr>
            <a:spLocks noGrp="1" noRot="1" noChangeAspect="1" noChangeArrowheads="1" noTextEdit="1"/>
          </p:cNvSpPr>
          <p:nvPr>
            <p:ph type="sldImg"/>
          </p:nvPr>
        </p:nvSpPr>
        <p:spPr bwMode="auto">
          <a:xfrm>
            <a:off x="1185863" y="698500"/>
            <a:ext cx="4657725" cy="34925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701675" y="4422775"/>
            <a:ext cx="5622925" cy="4191000"/>
          </a:xfrm>
          <a:prstGeom prst="rect">
            <a:avLst/>
          </a:prstGeom>
          <a:solidFill>
            <a:srgbClr val="FFFFFF"/>
          </a:solidFill>
          <a:ln>
            <a:solidFill>
              <a:srgbClr val="000000"/>
            </a:solidFill>
            <a:miter lim="800000"/>
            <a:headEnd/>
            <a:tailEnd/>
          </a:ln>
        </p:spPr>
        <p:txBody>
          <a:bodyPr lIns="91437" tIns="45718" rIns="91437" bIns="45718"/>
          <a:lstStyle/>
          <a:p>
            <a:r>
              <a:rPr lang="en-US" altLang="en-US" b="1" dirty="0"/>
              <a:t>Instructor notes: </a:t>
            </a:r>
          </a:p>
          <a:p>
            <a:endParaRPr lang="en-US" altLang="en-US" b="1" dirty="0"/>
          </a:p>
          <a:p>
            <a:r>
              <a:rPr lang="en-US" altLang="en-US" b="0" dirty="0"/>
              <a:t>Welcome to the NIEHS COVID-19 Response Training, Protecting Yourself from COVID-19 in the Workplace. This is an awareness level training designed to inform workers about how to protect themselves and co-workers from exposure to the virus. These materials were developed by the National Institute of Environmental Health Science Worker Training Program, National Clearinghouse for Worker Safety &amp; Health Training.</a:t>
            </a:r>
          </a:p>
          <a:p>
            <a:endParaRPr lang="en-US" altLang="en-US" b="0" dirty="0"/>
          </a:p>
          <a:p>
            <a:r>
              <a:rPr lang="en-US" altLang="en-US" b="0" dirty="0"/>
              <a:t>Sign in participants and review the agenda and plan and logistics for the training.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r>
              <a:rPr lang="en-US" dirty="0"/>
              <a:t>CDC: When and How to Wash  Your Hands, https://www.cdc.gov/handwashing/when-how-handwashing.html</a:t>
            </a:r>
          </a:p>
          <a:p>
            <a:endParaRPr lang="en-US" dirty="0"/>
          </a:p>
          <a:p>
            <a:r>
              <a:rPr lang="en-US" dirty="0"/>
              <a:t>Activity:  Ask the participants if anyone is having a birthday today? Then ask the participants to dry wash their hands while singing happy birthday twice to that participant. </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10</a:t>
            </a:fld>
            <a:endParaRPr lang="en-US" altLang="en-US" dirty="0"/>
          </a:p>
        </p:txBody>
      </p:sp>
    </p:spTree>
    <p:extLst>
      <p:ext uri="{BB962C8B-B14F-4D97-AF65-F5344CB8AC3E}">
        <p14:creationId xmlns:p14="http://schemas.microsoft.com/office/powerpoint/2010/main" val="2879436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C7AE02-DAB0-4706-8F59-3131E7FA801F}"/>
              </a:ext>
            </a:extLst>
          </p:cNvPr>
          <p:cNvSpPr>
            <a:spLocks noGrp="1" noRot="1" noChangeAspect="1" noTextEdit="1"/>
          </p:cNvSpPr>
          <p:nvPr>
            <p:ph type="sldImg"/>
          </p:nvPr>
        </p:nvSpPr>
        <p:spPr>
          <a:xfrm>
            <a:off x="1227138" y="693738"/>
            <a:ext cx="4656137" cy="3492500"/>
          </a:xfrm>
          <a:ln/>
        </p:spPr>
      </p:sp>
      <p:sp>
        <p:nvSpPr>
          <p:cNvPr id="26627" name="Notes Placeholder 2">
            <a:extLst>
              <a:ext uri="{FF2B5EF4-FFF2-40B4-BE49-F238E27FC236}">
                <a16:creationId xmlns:a16="http://schemas.microsoft.com/office/drawing/2014/main" id="{8DBC1170-A528-43CF-9EC5-93E1859237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There is much that is not known about COVID-19.  What is true today could change in the coming months.  However, that does not mean that reasonable and effective steps cannot or should not be taken now to prepare and to protect workers.  Erring on the side of caution will prevent illnesses and deaths.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precautionary principle should guide our planning and actions:  When it comes to worker safety, we should be driven by the ‘precautionary principle’ that reasonable steps to reduce risk should not await scientific certainty about the nature of the hazard or risk. </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0B39EF25-85F5-4D6C-A13D-1B645911B8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105DD7B-D795-4757-8591-AE0DA6B00983}" type="slidenum">
              <a:rPr lang="en-US" altLang="en-US" sz="1200" baseline="0"/>
              <a:pPr/>
              <a:t>11</a:t>
            </a:fld>
            <a:endParaRPr lang="en-US" altLang="en-US" sz="1200" baseline="0" dirty="0"/>
          </a:p>
        </p:txBody>
      </p:sp>
      <p:sp>
        <p:nvSpPr>
          <p:cNvPr id="26629" name="Date Placeholder 4">
            <a:extLst>
              <a:ext uri="{FF2B5EF4-FFF2-40B4-BE49-F238E27FC236}">
                <a16:creationId xmlns:a16="http://schemas.microsoft.com/office/drawing/2014/main" id="{7E6DBFA6-BDE1-4B92-A337-4C3EB8E4CEF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26630" name="Header Placeholder 5">
            <a:extLst>
              <a:ext uri="{FF2B5EF4-FFF2-40B4-BE49-F238E27FC236}">
                <a16:creationId xmlns:a16="http://schemas.microsoft.com/office/drawing/2014/main" id="{6AED099B-5849-4568-9F03-286E2DDE162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26631" name="Footer Placeholder 6">
            <a:extLst>
              <a:ext uri="{FF2B5EF4-FFF2-40B4-BE49-F238E27FC236}">
                <a16:creationId xmlns:a16="http://schemas.microsoft.com/office/drawing/2014/main" id="{CEF94D41-9636-4BD2-818D-BAAA2E9A9B1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959CFF-9183-4DCB-85BC-8489C55C6E50}"/>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4D045381-CB10-43B2-95FC-227A291619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dirty="0"/>
              <a:t>Because SARS CoV-2 is a new virus, information is changing on almost a daily basis. It is very important to check authoritative sources of information to make sure the training material is current. This includes primary sources like CDC, OSHA, NAID, and peer reviewed journals such as JAMA, NEJM, etc. </a:t>
            </a:r>
          </a:p>
          <a:p>
            <a:endParaRPr lang="en-US" altLang="en-US" dirty="0">
              <a:latin typeface="Arial" panose="020B0604020202020204" pitchFamily="34"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A3031CEB-1512-4978-982C-18C6319D9C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88AAE7F-7AC8-4CF9-A521-5ED1FD15929A}" type="slidenum">
              <a:rPr lang="en-US" altLang="en-US" sz="1200" baseline="0"/>
              <a:pPr/>
              <a:t>12</a:t>
            </a:fld>
            <a:endParaRPr lang="en-US" altLang="en-US" sz="1200" baseline="0" dirty="0"/>
          </a:p>
        </p:txBody>
      </p:sp>
      <p:sp>
        <p:nvSpPr>
          <p:cNvPr id="28677" name="Date Placeholder 4">
            <a:extLst>
              <a:ext uri="{FF2B5EF4-FFF2-40B4-BE49-F238E27FC236}">
                <a16:creationId xmlns:a16="http://schemas.microsoft.com/office/drawing/2014/main" id="{B85F4314-DEB5-48BB-9E8A-ED006C27291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28678" name="Header Placeholder 5">
            <a:extLst>
              <a:ext uri="{FF2B5EF4-FFF2-40B4-BE49-F238E27FC236}">
                <a16:creationId xmlns:a16="http://schemas.microsoft.com/office/drawing/2014/main" id="{1AC58705-684B-438A-89DB-7ED35F21F9F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28679" name="Footer Placeholder 6">
            <a:extLst>
              <a:ext uri="{FF2B5EF4-FFF2-40B4-BE49-F238E27FC236}">
                <a16:creationId xmlns:a16="http://schemas.microsoft.com/office/drawing/2014/main" id="{4E2FF6E4-67DD-46B0-A9EB-E7BF0E64837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C27265F-2019-44C3-9B8F-C07C756BE92E}"/>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C8583D6-5F33-42B6-892E-8CF214BB4B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r>
              <a:rPr lang="en-US" dirty="0"/>
              <a:t>The virus has been named “SARS-CoV-2” and the disease it causes has been named “coronavirus disease 2019” (abbreviated “COVID-19”). Throughout this training we refer to the virus as SARS CoV-2 and the disease as COVID-19. </a:t>
            </a:r>
          </a:p>
          <a:p>
            <a:endParaRPr lang="en-US" altLang="en-US" dirty="0">
              <a:latin typeface="Arial" panose="020B0604020202020204" pitchFamily="34" charset="0"/>
              <a:ea typeface="ＭＳ Ｐゴシック" panose="020B0600070205080204" pitchFamily="34" charset="-128"/>
            </a:endParaRPr>
          </a:p>
          <a:p>
            <a:r>
              <a:rPr lang="en-US" dirty="0"/>
              <a:t>Coronaviruses are a large family of viruses that are common in people and many different species of animals, including camels, cattle, cats, and bats. Rarely, animal coronaviruses can infect people and then spread between people such as with </a:t>
            </a:r>
            <a:r>
              <a:rPr lang="en-US" dirty="0">
                <a:hlinkClick r:id="rId3"/>
              </a:rPr>
              <a:t>MERS-CoV</a:t>
            </a:r>
            <a:r>
              <a:rPr lang="en-US" dirty="0"/>
              <a:t>, </a:t>
            </a:r>
            <a:r>
              <a:rPr lang="en-US" dirty="0">
                <a:hlinkClick r:id="rId4"/>
              </a:rPr>
              <a:t>SARS-CoV</a:t>
            </a:r>
            <a:r>
              <a:rPr lang="en-US" dirty="0"/>
              <a:t>, and now with this new virus (named SARS-CoV-2).</a:t>
            </a:r>
          </a:p>
          <a:p>
            <a:r>
              <a:rPr lang="en-US" dirty="0"/>
              <a:t>The SARS-CoV-2 virus is a betacoronavirus, like MERS-CoV and SARS-CoV.  All three of these viruses have their origins in bats. The sequences from U.S. patients are similar to the one that China initially posted, suggesting a likely single, recent emergence of this virus from an animal reservoir. (https://www.cdc.gov/coronavirus/2019-nCoV/summary.html)</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SARS CoV-2 virus is a novel strain, meaning that it is new.  As a result, humans have not developed immunity to COVID-19, and therefore can be infected. Acquired immunity is when humans have been exposed or vaccinated previously to an infectious agent. An example is when people have measles in childhood or are vaccinated, they develop antibodies and a certain level of protection.</a:t>
            </a:r>
          </a:p>
          <a:p>
            <a:endParaRPr lang="en-US" altLang="en-US" dirty="0">
              <a:latin typeface="Arial" panose="020B0604020202020204" pitchFamily="34" charset="0"/>
              <a:ea typeface="ＭＳ Ｐゴシック" panose="020B0600070205080204" pitchFamily="34" charset="-128"/>
            </a:endParaRPr>
          </a:p>
          <a:p>
            <a:r>
              <a:rPr lang="en-US" dirty="0"/>
              <a:t>Early on, many of the patients at the epicenter of the outbreak in Wuhan, Hubei Province, China had some link to a large seafood and live animal market, suggesting animal-to-person spread. Later, a growing number of patients reportedly did not have exposure to animal markets, indicating person-to-person spread. Person-to-person spread was subsequently reported outside Hubei and in countries outside China, including in the </a:t>
            </a:r>
            <a:r>
              <a:rPr lang="en-US" dirty="0">
                <a:hlinkClick r:id="rId5"/>
              </a:rPr>
              <a:t>United States</a:t>
            </a:r>
            <a:r>
              <a:rPr lang="en-US" dirty="0"/>
              <a:t>. Some international </a:t>
            </a:r>
            <a:r>
              <a:rPr lang="en-US" dirty="0">
                <a:hlinkClick r:id="rId6"/>
              </a:rPr>
              <a:t>destinations now have apparent community spread</a:t>
            </a:r>
            <a:r>
              <a:rPr lang="en-US" dirty="0"/>
              <a:t> with the virus that causes COVID-19, as do some parts of the United States. Community spread means some people have been infected and it is not known how or where they became exposed.</a:t>
            </a:r>
            <a:endParaRPr lang="en-US" altLang="en-US" dirty="0">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2544601D-D791-4799-B719-3BEA95D4FC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5DF35F7C-BD28-468A-875A-5556E86B3D60}" type="slidenum">
              <a:rPr lang="en-US" altLang="en-US" sz="1200" baseline="0"/>
              <a:pPr/>
              <a:t>13</a:t>
            </a:fld>
            <a:endParaRPr lang="en-US" altLang="en-US" sz="1200" baseline="0" dirty="0"/>
          </a:p>
        </p:txBody>
      </p:sp>
      <p:sp>
        <p:nvSpPr>
          <p:cNvPr id="30725" name="Date Placeholder 4">
            <a:extLst>
              <a:ext uri="{FF2B5EF4-FFF2-40B4-BE49-F238E27FC236}">
                <a16:creationId xmlns:a16="http://schemas.microsoft.com/office/drawing/2014/main" id="{FE456FBD-7261-4A40-8918-187AC5EABA6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30726" name="Header Placeholder 5">
            <a:extLst>
              <a:ext uri="{FF2B5EF4-FFF2-40B4-BE49-F238E27FC236}">
                <a16:creationId xmlns:a16="http://schemas.microsoft.com/office/drawing/2014/main" id="{49F61DD2-FC2A-436B-A0BA-917EB9C037D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30727" name="Footer Placeholder 6">
            <a:extLst>
              <a:ext uri="{FF2B5EF4-FFF2-40B4-BE49-F238E27FC236}">
                <a16:creationId xmlns:a16="http://schemas.microsoft.com/office/drawing/2014/main" id="{CA72CCD2-B4D1-4578-A750-C197CA45E78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09B6CEF-FE20-4511-A714-E0CC05B6FDEF}"/>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4768931D-9FAB-43EC-BB0D-FEDC9D24D7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Spread of SARS-CoV-2, the virus that causes COVID-19, is thought to occur in the same way that seasonal flu spreads. Flu viruses are spread mainly from person to person through coughing or sneezing by people with influenza. We will not fully know how it is transmitted until later when scientists have had time to evaluate it. </a:t>
            </a:r>
          </a:p>
          <a:p>
            <a:endParaRPr lang="en-US" altLang="en-US" dirty="0">
              <a:latin typeface="Arial" panose="020B0604020202020204" pitchFamily="34" charset="0"/>
              <a:ea typeface="ＭＳ Ｐゴシック" panose="020B0600070205080204" pitchFamily="34" charset="-128"/>
            </a:endParaRPr>
          </a:p>
          <a:p>
            <a:r>
              <a:rPr lang="en-US" altLang="en-US" b="1" u="sng" dirty="0">
                <a:latin typeface="Arial" panose="020B0604020202020204" pitchFamily="34" charset="0"/>
                <a:ea typeface="ＭＳ Ｐゴシック" panose="020B0600070205080204" pitchFamily="34" charset="-128"/>
              </a:rPr>
              <a:t>Droplet</a:t>
            </a:r>
            <a:r>
              <a:rPr lang="en-US" altLang="en-US" dirty="0">
                <a:latin typeface="Arial" panose="020B0604020202020204" pitchFamily="34" charset="0"/>
                <a:ea typeface="ＭＳ Ｐゴシック" panose="020B0600070205080204" pitchFamily="34" charset="-128"/>
              </a:rPr>
              <a:t> transmission occurs when respiratory secretions from coughing or sneezing land on mucosal surfaces (nose, mouth, and eyes).</a:t>
            </a:r>
          </a:p>
          <a:p>
            <a:r>
              <a:rPr lang="en-US" altLang="en-US" b="1" u="sng" dirty="0">
                <a:latin typeface="Arial" panose="020B0604020202020204" pitchFamily="34" charset="0"/>
                <a:ea typeface="ＭＳ Ｐゴシック" panose="020B0600070205080204" pitchFamily="34" charset="-128"/>
              </a:rPr>
              <a:t>Contact</a:t>
            </a:r>
            <a:r>
              <a:rPr lang="en-US" altLang="en-US" dirty="0">
                <a:latin typeface="Arial" panose="020B0604020202020204" pitchFamily="34" charset="0"/>
                <a:ea typeface="ＭＳ Ｐゴシック" panose="020B0600070205080204" pitchFamily="34" charset="-128"/>
              </a:rPr>
              <a:t> transmission is touching something with COVID-19 virus on it and then touching your mouth, nose or eyes.</a:t>
            </a:r>
          </a:p>
          <a:p>
            <a:r>
              <a:rPr lang="en-US" altLang="en-US" b="1" u="sng" dirty="0">
                <a:latin typeface="Arial" panose="020B0604020202020204" pitchFamily="34" charset="0"/>
                <a:ea typeface="ＭＳ Ｐゴシック" panose="020B0600070205080204" pitchFamily="34" charset="-128"/>
              </a:rPr>
              <a:t>Aerosol</a:t>
            </a:r>
            <a:r>
              <a:rPr lang="en-US" altLang="en-US" dirty="0">
                <a:latin typeface="Arial" panose="020B0604020202020204" pitchFamily="34" charset="0"/>
                <a:ea typeface="ＭＳ Ｐゴシック" panose="020B0600070205080204" pitchFamily="34" charset="-128"/>
              </a:rPr>
              <a:t> transmission means breathing in infectious COVID-19 particles.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Keep in mind that the virus particles are not visible to the naked eye. The most harmful particles are sub micron, shorter than one millionth of a meter.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It is not likely that SARS CoV-2 is airborne.</a:t>
            </a:r>
          </a:p>
          <a:p>
            <a:endParaRPr lang="en-US" altLang="en-US" strike="sngStrike" dirty="0">
              <a:latin typeface="Arial" panose="020B0604020202020204" pitchFamily="34" charset="0"/>
              <a:ea typeface="ＭＳ Ｐゴシック" panose="020B0600070205080204" pitchFamily="34" charset="-128"/>
            </a:endParaRPr>
          </a:p>
          <a:p>
            <a:endParaRPr lang="en-US" altLang="en-US" strike="sngStrike" dirty="0">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5CBA1359-F597-45EE-9807-31EC9065EE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48CBF7C-214A-44C2-8874-E6BBCA3D8439}" type="slidenum">
              <a:rPr lang="en-US" altLang="en-US" sz="1200" baseline="0"/>
              <a:pPr/>
              <a:t>14</a:t>
            </a:fld>
            <a:endParaRPr lang="en-US" altLang="en-US" sz="1200" baseline="0" dirty="0"/>
          </a:p>
        </p:txBody>
      </p:sp>
      <p:sp>
        <p:nvSpPr>
          <p:cNvPr id="32773" name="Date Placeholder 4">
            <a:extLst>
              <a:ext uri="{FF2B5EF4-FFF2-40B4-BE49-F238E27FC236}">
                <a16:creationId xmlns:a16="http://schemas.microsoft.com/office/drawing/2014/main" id="{064F6A1E-BE20-4478-A7E4-264EDBF1DE4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32774" name="Header Placeholder 5">
            <a:extLst>
              <a:ext uri="{FF2B5EF4-FFF2-40B4-BE49-F238E27FC236}">
                <a16:creationId xmlns:a16="http://schemas.microsoft.com/office/drawing/2014/main" id="{8805D22F-A6BA-4486-AB76-818A28FAA0C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32775" name="Footer Placeholder 6">
            <a:extLst>
              <a:ext uri="{FF2B5EF4-FFF2-40B4-BE49-F238E27FC236}">
                <a16:creationId xmlns:a16="http://schemas.microsoft.com/office/drawing/2014/main" id="{79D9626D-E52E-43EA-AA8E-701FCFFE6BE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r>
              <a:rPr lang="en-US" dirty="0"/>
              <a:t>Most estimates of the incubation period for COVID-19 range from 1-14 days, most commonly around five days. The “incubation period” means the time between catching the virus and beginning to have symptoms of the disease.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can be longer in some people, especially children and people with weakened immune systems and in people infected with the new COVID-19 virus.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 Johns Hopkins study estimated the median incubation period at 5.1 days (</a:t>
            </a:r>
            <a:r>
              <a:rPr lang="en-US" dirty="0"/>
              <a:t>(95% confidence interval [CI], 4.5 to 5.8 days). They found that 97.5% of patients who have symptoms do so within 11.5 days of infection (CI, 8.2 to 15.6 days). https://annals.org/aim/fullarticle/2762808/incubation-period-coronavirus-disease-2019-covid-19-from-publicly-reported</a:t>
            </a: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r>
              <a:rPr lang="en-US" b="1" dirty="0"/>
              <a:t>Can someone spread the virus without being sick?</a:t>
            </a:r>
          </a:p>
          <a:p>
            <a:r>
              <a:rPr lang="en-US" dirty="0"/>
              <a:t>People are thought to be most contagious when they are most symptomatic (the sickest).</a:t>
            </a:r>
          </a:p>
          <a:p>
            <a:r>
              <a:rPr lang="en-US" dirty="0"/>
              <a:t>Some spread might be possible before people show symptoms; there have been reports of this occurring with this new coronavirus, but this is not thought to be the main way the virus spreads.</a:t>
            </a:r>
          </a:p>
          <a:p>
            <a:r>
              <a:rPr lang="en-US" altLang="en-US" dirty="0">
                <a:latin typeface="Arial" panose="020B0604020202020204" pitchFamily="34" charset="0"/>
                <a:ea typeface="ＭＳ Ｐゴシック" panose="020B0600070205080204" pitchFamily="34" charset="-128"/>
              </a:rPr>
              <a:t>CDC: https://www.cdc.gov/coronavirus/2019-ncov/about/transmission.html  </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1E4649"/>
                </a:solidFill>
                <a:effectLst/>
                <a:latin typeface="Arial" pitchFamily="-112" charset="0"/>
                <a:ea typeface="ＭＳ Ｐゴシック" charset="0"/>
                <a:cs typeface="ＭＳ Ｐゴシック" charset="0"/>
              </a:rPr>
              <a:t>Article in medRxiv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rgbClr val="1E4649"/>
              </a:solidFill>
              <a:effectLst/>
              <a:latin typeface="Arial" pitchFamily="-11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1E4649"/>
                </a:solidFill>
                <a:effectLst/>
                <a:latin typeface="Arial" pitchFamily="-112" charset="0"/>
                <a:ea typeface="ＭＳ Ｐゴシック" charset="0"/>
                <a:cs typeface="ＭＳ Ｐゴシック" charset="0"/>
              </a:rPr>
              <a:t>COVID-19 can be spread before it causes symptoms, when it produces symptoms like those of the common cold, and as many as 12 days after recovery, according to a </a:t>
            </a:r>
            <a:r>
              <a:rPr lang="en-US" sz="1200" u="sng" kern="1200" dirty="0">
                <a:solidFill>
                  <a:srgbClr val="1E4649"/>
                </a:solidFill>
                <a:effectLst/>
                <a:latin typeface="Arial" pitchFamily="-112" charset="0"/>
                <a:ea typeface="ＭＳ Ｐゴシック" charset="0"/>
                <a:cs typeface="ＭＳ Ｐゴシック" charset="0"/>
                <a:hlinkClick r:id="rId3"/>
              </a:rPr>
              <a:t>virologic analysis</a:t>
            </a:r>
            <a:r>
              <a:rPr lang="en-US" sz="1200" kern="1200" dirty="0">
                <a:solidFill>
                  <a:srgbClr val="1E4649"/>
                </a:solidFill>
                <a:effectLst/>
                <a:latin typeface="Arial" pitchFamily="-112" charset="0"/>
                <a:ea typeface="ＭＳ Ｐゴシック" charset="0"/>
                <a:cs typeface="ＭＳ Ｐゴシック" charset="0"/>
              </a:rPr>
              <a:t> of nine infected patients published on the preprint server medRxiv. </a:t>
            </a:r>
            <a:r>
              <a:rPr lang="en-US" dirty="0">
                <a:hlinkClick r:id="rId4"/>
              </a:rPr>
              <a:t>https://www.medrxiv.org/content/10.1101/2020.03.07.20032052v1</a:t>
            </a:r>
            <a:endParaRPr lang="en-US" sz="1200" kern="1200" dirty="0">
              <a:solidFill>
                <a:srgbClr val="1E4649"/>
              </a:solidFill>
              <a:effectLst/>
              <a:latin typeface="Arial" pitchFamily="-11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rgbClr val="1E4649"/>
              </a:solidFill>
              <a:effectLst/>
              <a:latin typeface="Arial" pitchFamily="-11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Led by researchers in Germany, the virologic study, which has not yet been peer-reviewed, found that the novel coronavirus quickly begins producing high viral loads, sheds efficiently, and grows well in the upper respiratory tract (nose, mouth, nasal cavity, and throat).</a:t>
            </a:r>
            <a:endParaRPr lang="en-US" sz="1200" kern="1200" dirty="0">
              <a:solidFill>
                <a:srgbClr val="1E4649"/>
              </a:solidFill>
              <a:effectLst/>
              <a:latin typeface="Arial" pitchFamily="-112" charset="0"/>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rgbClr val="1E4649"/>
              </a:solidFill>
              <a:effectLst/>
              <a:latin typeface="Arial" pitchFamily="-112" charset="0"/>
              <a:ea typeface="ＭＳ Ｐゴシック" charset="0"/>
              <a:cs typeface="ＭＳ Ｐゴシック" charset="0"/>
            </a:endParaRPr>
          </a:p>
          <a:p>
            <a:r>
              <a:rPr lang="en-US" altLang="en-US" dirty="0">
                <a:latin typeface="Arial" panose="020B0604020202020204" pitchFamily="34" charset="0"/>
                <a:ea typeface="ＭＳ Ｐゴシック" panose="020B0600070205080204" pitchFamily="34" charset="-128"/>
              </a:rPr>
              <a:t>https://www.medrxiv.org/content/10.1101/2020.03.05.20030502v1.full.pdf </a:t>
            </a:r>
          </a:p>
          <a:p>
            <a:r>
              <a:rPr lang="en-US" altLang="en-US" dirty="0">
                <a:latin typeface="Arial" panose="020B0604020202020204" pitchFamily="34" charset="0"/>
                <a:ea typeface="ＭＳ Ｐゴシック" panose="020B0600070205080204" pitchFamily="34" charset="-128"/>
              </a:rPr>
              <a:t>http://www.cidrap.umn.edu/news-perspective/2020/03/study-highlights-ease-spread-covid-19-viruses  </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Article in JAMA: </a:t>
            </a:r>
            <a:r>
              <a:rPr lang="en-US" b="0" dirty="0"/>
              <a:t>Air, Surface Environmental, and Personal Protective Equipment Contamination by Severe Acute Respiratory Syndrome Coronavirus 2 (SARS-CoV-2) From a Symptomatic Patient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r>
              <a:rPr lang="en-US" altLang="en-US" dirty="0">
                <a:latin typeface="Arial" panose="020B0604020202020204" pitchFamily="34" charset="0"/>
                <a:ea typeface="ＭＳ Ｐゴシック" panose="020B0600070205080204" pitchFamily="34" charset="-128"/>
              </a:rPr>
              <a:t>Citation: </a:t>
            </a:r>
            <a:r>
              <a:rPr lang="en-US" dirty="0"/>
              <a:t>Ong SWX, Tan YK, Chia PY, et al. Air, Surface Environmental, and Personal Protective Equipment Contamination by Severe Acute Respiratory Syndrome Coronavirus 2 (SARS-CoV-2) From a Symptomatic Patient. </a:t>
            </a:r>
            <a:r>
              <a:rPr lang="en-US" i="1" dirty="0"/>
              <a:t>JAMA.</a:t>
            </a:r>
            <a:r>
              <a:rPr lang="en-US" dirty="0"/>
              <a:t> Published online March 04, 2020. doi:10.1001/jama.2020.3227</a:t>
            </a: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15</a:t>
            </a:fld>
            <a:endParaRPr lang="en-US" altLang="en-US" dirty="0"/>
          </a:p>
        </p:txBody>
      </p:sp>
    </p:spTree>
    <p:extLst>
      <p:ext uri="{BB962C8B-B14F-4D97-AF65-F5344CB8AC3E}">
        <p14:creationId xmlns:p14="http://schemas.microsoft.com/office/powerpoint/2010/main" val="3518286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8046360-0194-43A9-BE99-E4AD05FB30E8}"/>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0F19D73C-3B73-4036-956E-83A11BF301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r>
              <a:rPr lang="en-US" dirty="0"/>
              <a:t>The symptoms may appear </a:t>
            </a:r>
            <a:r>
              <a:rPr lang="en-US" b="0" dirty="0"/>
              <a:t>2-14 days after exposure. </a:t>
            </a:r>
          </a:p>
          <a:p>
            <a:endParaRPr lang="en-US" b="0" dirty="0"/>
          </a:p>
          <a:p>
            <a:r>
              <a:rPr lang="en-US" b="0" dirty="0"/>
              <a:t>Reports from China have documented that most people experience a mild illness when infected with SARS CoV-2. However, the same report documented that 16% of the cases had severe illness and about 2.5% resulted in death.</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Arial" charset="0"/>
                <a:ea typeface="ＭＳ Ｐゴシック" pitchFamily="48" charset="-128"/>
                <a:cs typeface="+mn-cs"/>
              </a:rPr>
              <a:t>Clinical Characteristics of Coronavirus Disease 2019 in China, NEJM, February 28, 2020  </a:t>
            </a:r>
            <a:r>
              <a:rPr lang="en-US" dirty="0">
                <a:hlinkClick r:id="rId3"/>
              </a:rPr>
              <a:t>https://www.nejm.org/doi/pdf/10.1056/NEJMoa2002032?articleTools=true</a:t>
            </a:r>
            <a:endParaRPr lang="en-US" sz="1200" b="0" i="0" kern="1200" dirty="0">
              <a:solidFill>
                <a:schemeClr val="tx1"/>
              </a:solidFill>
              <a:effectLst/>
              <a:latin typeface="Arial" charset="0"/>
              <a:ea typeface="ＭＳ Ｐゴシック" pitchFamily="48" charset="-128"/>
              <a:cs typeface="+mn-cs"/>
            </a:endParaRPr>
          </a:p>
          <a:p>
            <a:endParaRPr lang="en-US" b="0" dirty="0"/>
          </a:p>
          <a:p>
            <a:endParaRPr lang="en-US" altLang="en-US" b="1"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41A6B1B0-E63B-4DAF-852F-8E261BB5C3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1EFBF281-73D9-496E-A9AC-C98A4EE1C50F}" type="slidenum">
              <a:rPr lang="en-US" altLang="en-US" sz="1200" baseline="0"/>
              <a:pPr/>
              <a:t>16</a:t>
            </a:fld>
            <a:endParaRPr lang="en-US" altLang="en-US" sz="1200" baseline="0" dirty="0"/>
          </a:p>
        </p:txBody>
      </p:sp>
      <p:sp>
        <p:nvSpPr>
          <p:cNvPr id="34821" name="Date Placeholder 4">
            <a:extLst>
              <a:ext uri="{FF2B5EF4-FFF2-40B4-BE49-F238E27FC236}">
                <a16:creationId xmlns:a16="http://schemas.microsoft.com/office/drawing/2014/main" id="{1660BDE8-C956-4794-8249-F8DE8BE6932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34822" name="Header Placeholder 5">
            <a:extLst>
              <a:ext uri="{FF2B5EF4-FFF2-40B4-BE49-F238E27FC236}">
                <a16:creationId xmlns:a16="http://schemas.microsoft.com/office/drawing/2014/main" id="{22FA666B-310D-43B4-91EC-2564D216DD3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34823" name="Footer Placeholder 6">
            <a:extLst>
              <a:ext uri="{FF2B5EF4-FFF2-40B4-BE49-F238E27FC236}">
                <a16:creationId xmlns:a16="http://schemas.microsoft.com/office/drawing/2014/main" id="{02221FAA-15EB-4878-99D2-128B9F718A4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extLst>
      <p:ext uri="{BB962C8B-B14F-4D97-AF65-F5344CB8AC3E}">
        <p14:creationId xmlns:p14="http://schemas.microsoft.com/office/powerpoint/2010/main" val="265450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b="1" dirty="0"/>
          </a:p>
          <a:p>
            <a:r>
              <a:rPr lang="en-US" b="0" dirty="0"/>
              <a:t>Source:</a:t>
            </a:r>
            <a:r>
              <a:rPr lang="en-US" b="1" dirty="0"/>
              <a:t> </a:t>
            </a:r>
            <a:r>
              <a:rPr lang="en-US" dirty="0">
                <a:hlinkClick r:id="rId3"/>
              </a:rPr>
              <a:t>https://www.cdc.gov/coronavirus/2019-ncov/symptoms-testing/symptoms.html</a:t>
            </a:r>
            <a:endParaRPr lang="en-US" b="1" dirty="0"/>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list of severe symptoms is not all inclusive. Please consult your medical provider for any other symptoms that are severe or concerning.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reason to stay away from emergency rooms, hospitals, and family doctors is to avoid spreading SARS CoV-2 to others. For most healthy people the illness will be mild, and you can recover at home by drinking lots of fluids and use of over the counter medications. You should also separate yourself from other people at home and practice good personal and environmental hygiene.</a:t>
            </a:r>
          </a:p>
          <a:p>
            <a:endParaRPr lang="en-US" b="1"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17</a:t>
            </a:fld>
            <a:endParaRPr lang="en-US" altLang="en-US" dirty="0"/>
          </a:p>
        </p:txBody>
      </p:sp>
    </p:spTree>
    <p:extLst>
      <p:ext uri="{BB962C8B-B14F-4D97-AF65-F5344CB8AC3E}">
        <p14:creationId xmlns:p14="http://schemas.microsoft.com/office/powerpoint/2010/main" val="2155915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000" b="1" dirty="0"/>
              <a:t>Instructor notes: </a:t>
            </a:r>
          </a:p>
          <a:p>
            <a:pPr marL="0" indent="0">
              <a:buFont typeface="Arial" panose="020B0604020202020204" pitchFamily="34" charset="0"/>
              <a:buNone/>
            </a:pPr>
            <a:endParaRPr lang="en-US" sz="1000" dirty="0"/>
          </a:p>
          <a:p>
            <a:pPr marL="171244" indent="-171244">
              <a:buFont typeface="Arial" panose="020B0604020202020204" pitchFamily="34" charset="0"/>
              <a:buChar char="•"/>
            </a:pPr>
            <a:r>
              <a:rPr lang="en-US" sz="1000" dirty="0"/>
              <a:t>The CDC uses the term Person Under Investigation (PUI) for a suspect case.  </a:t>
            </a:r>
          </a:p>
          <a:p>
            <a:pPr marL="171244" indent="-171244">
              <a:buFont typeface="Arial" panose="020B0604020202020204" pitchFamily="34" charset="0"/>
              <a:buChar char="•"/>
            </a:pPr>
            <a:r>
              <a:rPr lang="en-US" sz="1000" dirty="0"/>
              <a:t>A suspect caser or PUI is a person who has both consistent symptoms and risk factors as follows:</a:t>
            </a:r>
          </a:p>
          <a:p>
            <a:pPr marL="627896" lvl="1" indent="-171244">
              <a:buFont typeface="Arial" panose="020B0604020202020204" pitchFamily="34" charset="0"/>
              <a:buChar char="•"/>
            </a:pPr>
            <a:r>
              <a:rPr lang="en-US" sz="1000" dirty="0"/>
              <a:t>Clinical criteria, which includes cough, fever, and shortness of breath; AND</a:t>
            </a:r>
          </a:p>
          <a:p>
            <a:pPr marL="627896" lvl="1" indent="-171244">
              <a:buFont typeface="Arial" panose="020B0604020202020204" pitchFamily="34" charset="0"/>
              <a:buChar char="•"/>
            </a:pPr>
            <a:r>
              <a:rPr lang="en-US" sz="1000" dirty="0"/>
              <a:t>risk factors within the past 14 days before the onset of symptoms, such as contact patient known to have or suspected to have COVID-19; residence in—or travel to—an area where COVID-19 transmission is active; or direct handling of bats or non-human primates from disease areas.</a:t>
            </a:r>
          </a:p>
          <a:p>
            <a:pPr marL="171244" indent="-171244" defTabSz="913303">
              <a:buFont typeface="Arial" panose="020B0604020202020204" pitchFamily="34" charset="0"/>
              <a:buChar char="•"/>
              <a:defRPr/>
            </a:pPr>
            <a:endParaRPr lang="en-US" sz="1000" dirty="0"/>
          </a:p>
          <a:p>
            <a:pPr marL="171244" indent="-171244" defTabSz="913303">
              <a:buFont typeface="Arial" panose="020B0604020202020204" pitchFamily="34" charset="0"/>
              <a:buChar char="•"/>
              <a:defRPr/>
            </a:pPr>
            <a:r>
              <a:rPr lang="en-US" sz="1000" dirty="0"/>
              <a:t>https://www.cdc.gov/coronavirus/2019-ncov/php/guidance-evaluating-pui.html</a:t>
            </a:r>
          </a:p>
          <a:p>
            <a:pPr marL="171244" indent="-171244" defTabSz="913303">
              <a:buFont typeface="Arial" panose="020B0604020202020204" pitchFamily="34" charset="0"/>
              <a:buChar char="•"/>
              <a:defRPr/>
            </a:pPr>
            <a:r>
              <a:rPr lang="en-US" sz="1000" dirty="0">
                <a:hlinkClick r:id="rId3"/>
              </a:rPr>
              <a:t>https://www.cdc.gov/coronavirus/2019-ncov/php/reporting-pui.html</a:t>
            </a:r>
            <a:endParaRPr lang="en-US" sz="1000" dirty="0"/>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18</a:t>
            </a:fld>
            <a:endParaRPr lang="en-US" dirty="0"/>
          </a:p>
        </p:txBody>
      </p:sp>
    </p:spTree>
    <p:extLst>
      <p:ext uri="{BB962C8B-B14F-4D97-AF65-F5344CB8AC3E}">
        <p14:creationId xmlns:p14="http://schemas.microsoft.com/office/powerpoint/2010/main" val="57617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000" b="1" dirty="0"/>
              <a:t>Instructor notes: </a:t>
            </a:r>
          </a:p>
          <a:p>
            <a:pPr marL="171244" indent="-171244">
              <a:buFont typeface="Arial" panose="020B0604020202020204" pitchFamily="34" charset="0"/>
              <a:buChar char="•"/>
            </a:pPr>
            <a:endParaRPr lang="en-US" sz="1000" dirty="0"/>
          </a:p>
          <a:p>
            <a:pPr marL="171244" indent="-171244">
              <a:buFont typeface="Arial" panose="020B0604020202020204" pitchFamily="34" charset="0"/>
              <a:buChar char="•"/>
            </a:pPr>
            <a:r>
              <a:rPr lang="en-US" sz="1000" dirty="0"/>
              <a:t>CDC has developed a new laboratory test kit for use in testing patient specimens for severe acute respiratory syndrome coronavirus 2 (SARS-CoV-2), the virus that causes COVID-19. The test kit is called the “Centers for Disease Control and Prevention (CDC) 2019-Novel Coronavirus (2019-nCoV) Real-Time Reverse Transcriptase (RT)-PCR Diagnostic Panel.”</a:t>
            </a:r>
          </a:p>
          <a:p>
            <a:pPr marL="0" indent="0">
              <a:buFont typeface="Arial" panose="020B0604020202020204" pitchFamily="34" charset="0"/>
              <a:buNone/>
            </a:pPr>
            <a:endParaRPr lang="en-US" sz="1000" dirty="0"/>
          </a:p>
          <a:p>
            <a:pPr marL="171244" indent="-171244">
              <a:buFont typeface="Arial" panose="020B0604020202020204" pitchFamily="34" charset="0"/>
              <a:buChar char="•"/>
            </a:pPr>
            <a:r>
              <a:rPr lang="en-US" sz="1000" dirty="0"/>
              <a:t>Because testing is not widely available, it is likely that there are many cases that have not been confirmed.</a:t>
            </a:r>
          </a:p>
          <a:p>
            <a:pPr marL="171244" indent="-171244">
              <a:buFont typeface="Arial" panose="020B0604020202020204" pitchFamily="34" charset="0"/>
              <a:buChar char="•"/>
            </a:pPr>
            <a:endParaRPr lang="en-US" sz="1000" dirty="0"/>
          </a:p>
          <a:p>
            <a:pPr marL="171244" indent="-171244">
              <a:buFont typeface="Arial" panose="020B0604020202020204" pitchFamily="34" charset="0"/>
              <a:buChar char="•"/>
            </a:pPr>
            <a:r>
              <a:rPr lang="en-US" sz="1000" dirty="0"/>
              <a:t>https://www.cdc.gov/coronavirus/2019-ncov/about/testing.html</a:t>
            </a:r>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19</a:t>
            </a:fld>
            <a:endParaRPr lang="en-US" dirty="0"/>
          </a:p>
        </p:txBody>
      </p:sp>
    </p:spTree>
    <p:extLst>
      <p:ext uri="{BB962C8B-B14F-4D97-AF65-F5344CB8AC3E}">
        <p14:creationId xmlns:p14="http://schemas.microsoft.com/office/powerpoint/2010/main" val="107475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b="1" u="sng" dirty="0">
              <a:ea typeface="ＭＳ Ｐゴシック" pitchFamily="34" charset="-128"/>
            </a:endParaRPr>
          </a:p>
          <a:p>
            <a:pPr marL="171244" indent="-171244">
              <a:buFont typeface="Arial" panose="020B0604020202020204" pitchFamily="34" charset="0"/>
              <a:buChar char="•"/>
            </a:pPr>
            <a:r>
              <a:rPr lang="en-US" sz="1000" dirty="0">
                <a:ea typeface="ＭＳ Ｐゴシック" pitchFamily="34" charset="-128"/>
              </a:rPr>
              <a:t>Review goals and learning objectives. Find out who the attendees are. Why they are participating and what they plan to do with the information.</a:t>
            </a:r>
          </a:p>
          <a:p>
            <a:pPr marL="171244" indent="-171244">
              <a:buFont typeface="Arial" panose="020B0604020202020204" pitchFamily="34" charset="0"/>
              <a:buChar char="•"/>
            </a:pPr>
            <a:r>
              <a:rPr lang="en-US" sz="1000" dirty="0">
                <a:ea typeface="ＭＳ Ｐゴシック" pitchFamily="34" charset="-128"/>
              </a:rPr>
              <a:t>Note that the research is still ongoing, and information may change as the situation unfolds. </a:t>
            </a:r>
          </a:p>
          <a:p>
            <a:pPr marL="0" indent="0">
              <a:buFont typeface="Arial" panose="020B0604020202020204" pitchFamily="34" charset="0"/>
              <a:buNone/>
            </a:pPr>
            <a:endParaRPr lang="en-US" sz="1000"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2</a:t>
            </a:fld>
            <a:endParaRPr lang="en-US" dirty="0"/>
          </a:p>
        </p:txBody>
      </p:sp>
    </p:spTree>
    <p:extLst>
      <p:ext uri="{BB962C8B-B14F-4D97-AF65-F5344CB8AC3E}">
        <p14:creationId xmlns:p14="http://schemas.microsoft.com/office/powerpoint/2010/main" val="3558105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r>
              <a:rPr lang="en-US" dirty="0"/>
              <a:t>It is not certain how long the virus that causes COVID-19 survives on surfaces, but it seems to behave like other coronaviruses. Studies suggest that coronaviruses, including preliminary information on the SARS CoV-2 virus, may persist on surfaces for a few hours or up to several days. This may vary under different conditions such as type of surface, temperature, and humidity of the environment. If you think a surface may be infected, clean it with simple disinfectant to kill the virus and protect yourself and others. Clean your hands with an alcohol-based hand rub or wash them with soap and water. Avoid touching your eyes, mouth, or nose.</a:t>
            </a:r>
          </a:p>
          <a:p>
            <a:endParaRPr lang="en-US" dirty="0"/>
          </a:p>
          <a:p>
            <a:r>
              <a:rPr lang="en-US" dirty="0"/>
              <a:t>Contact time is very important. This is the amount of time that the surface should remain wet with the product. All of the EPA listed products have a 10 minute contact time, except Hydrogen Peroxide; Peroxyacetic Acid has a 1 minute contact time. Many of these chemicals have caused negative health effects such as occupational asthma and dermatitis. It is important that proper safeguards are in place to prevent harm to people doing the cleaning and disinfecting. </a:t>
            </a:r>
          </a:p>
          <a:p>
            <a:endParaRPr lang="en-US" dirty="0"/>
          </a:p>
          <a:p>
            <a:r>
              <a:rPr lang="en-US" sz="1200" b="0" i="0" kern="1200" dirty="0">
                <a:solidFill>
                  <a:schemeClr val="tx1"/>
                </a:solidFill>
                <a:effectLst/>
                <a:latin typeface="Arial" charset="0"/>
                <a:ea typeface="ＭＳ Ｐゴシック" pitchFamily="48" charset="-128"/>
                <a:cs typeface="+mn-cs"/>
              </a:rPr>
              <a:t>The EPA list of registered disinfectants includes 200 products that have qualified for use against SARS-CoV-2. While disinfectant products on this list have not been tested specifically against SARS-CoV-2, they are expected to be effective against SARS-CoV-2 because they have been tested and proven effective on either a harder-to-kill virus or against another human coronavirus similar to SARS-CoV-2. The product list has also been updated to include the product’s active ingredient and the amount of time the surface should remain wet to be effective against the given pathogen.</a:t>
            </a:r>
          </a:p>
          <a:p>
            <a:endParaRPr lang="en-US" sz="1200" b="0" i="0" kern="1200" dirty="0">
              <a:solidFill>
                <a:schemeClr val="tx1"/>
              </a:solidFill>
              <a:effectLst/>
              <a:latin typeface="Arial" charset="0"/>
              <a:ea typeface="ＭＳ Ｐゴシック" pitchFamily="48" charset="-128"/>
              <a:cs typeface="+mn-cs"/>
            </a:endParaRPr>
          </a:p>
          <a:p>
            <a:r>
              <a:rPr lang="en-US" sz="1200" b="0" i="0" kern="1200" dirty="0">
                <a:solidFill>
                  <a:schemeClr val="tx1"/>
                </a:solidFill>
                <a:effectLst/>
                <a:latin typeface="Arial" charset="0"/>
                <a:ea typeface="ＭＳ Ｐゴシック" pitchFamily="48" charset="-128"/>
                <a:cs typeface="+mn-cs"/>
              </a:rPr>
              <a:t>EPA website:  https://www.epa.gov/pesticide-registration/list-n-disinfectants-use-against-sars-cov-2</a:t>
            </a:r>
          </a:p>
          <a:p>
            <a:r>
              <a:rPr lang="en-US" sz="1200" b="0" i="0" kern="1200" dirty="0">
                <a:solidFill>
                  <a:schemeClr val="tx1"/>
                </a:solidFill>
                <a:effectLst/>
                <a:latin typeface="Arial" charset="0"/>
                <a:ea typeface="ＭＳ Ｐゴシック" pitchFamily="48" charset="-128"/>
                <a:cs typeface="+mn-cs"/>
              </a:rPr>
              <a:t>We have heard reports that it is difficult to find some of these products in local stores as their has been a rush of purchasing of them by the public.</a:t>
            </a:r>
            <a:endParaRPr lang="en-US" dirty="0"/>
          </a:p>
          <a:p>
            <a:endParaRPr lang="en-US" dirty="0"/>
          </a:p>
          <a:p>
            <a:r>
              <a:rPr lang="en-US" dirty="0"/>
              <a:t>https://www.who.int/news-room/q-a-detail/q-a-coronaviruses#</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Air, Surface Environmental, and Personal Protective Equipment Contamination by Severe Acute Respiratory Syndrome Coronavirus 2 (SARS-CoV-2) From a Symptomatic Patient</a:t>
            </a:r>
          </a:p>
          <a:p>
            <a:r>
              <a:rPr lang="en-US" dirty="0"/>
              <a:t>https://jamanetwork.com/journals/jama/fullarticle/2762692 </a:t>
            </a:r>
          </a:p>
          <a:p>
            <a:endParaRPr lang="en-US" dirty="0"/>
          </a:p>
          <a:p>
            <a:r>
              <a:rPr lang="en-US" b="1" dirty="0"/>
              <a:t>Persistence of coronaviruses on inanimate surfaces and their inactivation with biocidal agents</a:t>
            </a:r>
          </a:p>
          <a:p>
            <a:r>
              <a:rPr lang="en-US" dirty="0"/>
              <a:t>Human coronaviruses can remain infectious on inanimate surfaces for up to 9 days. Surface disinfection with 0.1% sodium hypochlorite or 62–71% ethanol significantly reduces coronavirus infectivity on surfaces within 1 min exposure time. We expect a similar effect against the SARS-CoV-2.</a:t>
            </a:r>
            <a:endParaRPr lang="en-US" b="1" dirty="0"/>
          </a:p>
          <a:p>
            <a:r>
              <a:rPr lang="en-US" b="0" dirty="0"/>
              <a:t>https://www.journalofhospitalinfection.com/article/S0195-6701(20)30046-3/fulltext </a:t>
            </a:r>
          </a:p>
          <a:p>
            <a:endParaRPr lang="en-US" b="0" dirty="0"/>
          </a:p>
          <a:p>
            <a:r>
              <a:rPr lang="en-US" sz="1200" b="1" i="0" u="none" strike="noStrike" kern="1200" baseline="0" dirty="0">
                <a:solidFill>
                  <a:schemeClr val="tx1"/>
                </a:solidFill>
                <a:latin typeface="Arial" charset="0"/>
                <a:ea typeface="ＭＳ Ｐゴシック" pitchFamily="48" charset="-128"/>
                <a:cs typeface="+mn-cs"/>
              </a:rPr>
              <a:t>Fomite</a:t>
            </a:r>
            <a:r>
              <a:rPr lang="en-US" sz="1200" b="0" i="0" u="none" strike="noStrike" kern="1200" baseline="0" dirty="0">
                <a:solidFill>
                  <a:schemeClr val="tx1"/>
                </a:solidFill>
                <a:latin typeface="Arial" charset="0"/>
                <a:ea typeface="ＭＳ Ｐゴシック" pitchFamily="48" charset="-128"/>
                <a:cs typeface="+mn-cs"/>
              </a:rPr>
              <a:t>—An object, such as clothing, towels, and utensils that possibly harbor an infectious agent and are capable of transmitting it. </a:t>
            </a:r>
            <a:endParaRPr lang="en-US" b="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20</a:t>
            </a:fld>
            <a:endParaRPr lang="en-US" altLang="en-US" dirty="0"/>
          </a:p>
        </p:txBody>
      </p:sp>
    </p:spTree>
    <p:extLst>
      <p:ext uri="{BB962C8B-B14F-4D97-AF65-F5344CB8AC3E}">
        <p14:creationId xmlns:p14="http://schemas.microsoft.com/office/powerpoint/2010/main" val="3544233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05119E7-BE96-4F66-BB77-1E5564FAE251}"/>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DCDD8612-B488-4174-8664-69833F117E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 is the case with seasonal flu, certain conditions appear to put some individuals at increased risk of complications associated with COVID-19. These underlying conditions are listed above.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https://www.cdc.gov/coronavirus/2019-ncov/specific-groups/high-risk-complications.html</a:t>
            </a:r>
          </a:p>
          <a:p>
            <a:endParaRPr lang="en-US" altLang="en-US" dirty="0">
              <a:latin typeface="Arial" panose="020B0604020202020204" pitchFamily="34" charset="0"/>
              <a:ea typeface="ＭＳ Ｐゴシック" panose="020B0600070205080204" pitchFamily="34" charset="-128"/>
            </a:endParaRPr>
          </a:p>
          <a:p>
            <a:r>
              <a:rPr lang="en-US" dirty="0"/>
              <a:t>Early information out of China, where COVID-19 first started, shows that some people are at higher risk of getting very sick from this illness. This includes:</a:t>
            </a:r>
          </a:p>
          <a:p>
            <a:r>
              <a:rPr lang="en-US" dirty="0"/>
              <a:t>Older adults</a:t>
            </a:r>
          </a:p>
          <a:p>
            <a:r>
              <a:rPr lang="en-US" dirty="0"/>
              <a:t>People who have serious chronic medical conditions like: </a:t>
            </a:r>
          </a:p>
          <a:p>
            <a:pPr lvl="1"/>
            <a:r>
              <a:rPr lang="en-US" dirty="0"/>
              <a:t>Heart disease</a:t>
            </a:r>
          </a:p>
          <a:p>
            <a:pPr lvl="1"/>
            <a:r>
              <a:rPr lang="en-US" dirty="0"/>
              <a:t>Diabetes</a:t>
            </a:r>
          </a:p>
          <a:p>
            <a:pPr lvl="1"/>
            <a:r>
              <a:rPr lang="en-US" dirty="0"/>
              <a:t>Lung disease</a:t>
            </a:r>
          </a:p>
          <a:p>
            <a:r>
              <a:rPr lang="en-US" dirty="0"/>
              <a:t>If a COVID-19 outbreak happens in your community, it could last for a long time. (An outbreak is when a large number of people suddenly get sick.) Depending on how severe the outbreak is, public health officials may recommend community actions to reduce people’s risk of being exposed to COVID-19. These actions can slow the spread and reduce the impact of disease.</a:t>
            </a:r>
          </a:p>
          <a:p>
            <a:r>
              <a:rPr lang="en-US" dirty="0"/>
              <a:t>If you are at higher risk for serious illness from COVID-19 because of your age or because you have a serious long-term health problem, it is extra important for you to take actions to reduce your risk of getting sick with the disease.</a:t>
            </a:r>
          </a:p>
          <a:p>
            <a:endParaRPr lang="en-US" dirty="0"/>
          </a:p>
          <a:p>
            <a:r>
              <a:rPr lang="en-US" dirty="0"/>
              <a:t>NOTE:  The rates of infection may be biased higher for older people because we more easily identify infections with severe illness.</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65C306C5-8347-4456-8B08-FADCF56B73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A7AD443-AA9B-4103-8053-8D695BB63EB3}" type="slidenum">
              <a:rPr lang="en-US" altLang="en-US" sz="1200" baseline="0"/>
              <a:pPr/>
              <a:t>21</a:t>
            </a:fld>
            <a:endParaRPr lang="en-US" altLang="en-US" sz="1200" baseline="0" dirty="0"/>
          </a:p>
        </p:txBody>
      </p:sp>
      <p:sp>
        <p:nvSpPr>
          <p:cNvPr id="36869" name="Date Placeholder 4">
            <a:extLst>
              <a:ext uri="{FF2B5EF4-FFF2-40B4-BE49-F238E27FC236}">
                <a16:creationId xmlns:a16="http://schemas.microsoft.com/office/drawing/2014/main" id="{2518283E-57E9-4881-A385-50ED09A3505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36870" name="Header Placeholder 5">
            <a:extLst>
              <a:ext uri="{FF2B5EF4-FFF2-40B4-BE49-F238E27FC236}">
                <a16:creationId xmlns:a16="http://schemas.microsoft.com/office/drawing/2014/main" id="{74C02DA0-A21F-45DD-AF6F-FE73871BF67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36871" name="Footer Placeholder 6">
            <a:extLst>
              <a:ext uri="{FF2B5EF4-FFF2-40B4-BE49-F238E27FC236}">
                <a16:creationId xmlns:a16="http://schemas.microsoft.com/office/drawing/2014/main" id="{43F8F4D4-2092-4859-9F4B-B9752B94527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sz="1200" b="0" i="0" u="none" strike="noStrike" kern="1200" baseline="0" dirty="0">
              <a:solidFill>
                <a:schemeClr val="tx1"/>
              </a:solidFill>
              <a:latin typeface="Arial" charset="0"/>
              <a:ea typeface="ＭＳ Ｐゴシック" pitchFamily="48" charset="-128"/>
              <a:cs typeface="+mn-cs"/>
            </a:endParaRPr>
          </a:p>
          <a:p>
            <a:r>
              <a:rPr lang="en-US" sz="1200" b="0" i="0" u="none" strike="noStrike" kern="1200" baseline="0" dirty="0">
                <a:solidFill>
                  <a:schemeClr val="tx1"/>
                </a:solidFill>
                <a:latin typeface="Arial" charset="0"/>
                <a:ea typeface="ＭＳ Ｐゴシック" pitchFamily="48" charset="-128"/>
                <a:cs typeface="+mn-cs"/>
              </a:rPr>
              <a:t>Johns Hopkins University &amp; Medicine, Coronavirus Research Center, https://coronavirus.jhu.edu/map.html</a:t>
            </a:r>
          </a:p>
          <a:p>
            <a:endParaRPr lang="en-US" sz="1200" b="0" i="0" u="none" strike="noStrike" kern="1200" baseline="0" dirty="0">
              <a:solidFill>
                <a:schemeClr val="tx1"/>
              </a:solidFill>
              <a:latin typeface="Arial" charset="0"/>
              <a:ea typeface="ＭＳ Ｐゴシック" pitchFamily="48" charset="-128"/>
              <a:cs typeface="+mn-cs"/>
            </a:endParaRPr>
          </a:p>
          <a:p>
            <a:r>
              <a:rPr lang="en-US" sz="1200" b="0" i="0" u="none" strike="noStrike" kern="1200" baseline="0" dirty="0">
                <a:solidFill>
                  <a:schemeClr val="tx1"/>
                </a:solidFill>
                <a:latin typeface="Arial" charset="0"/>
                <a:ea typeface="ＭＳ Ｐゴシック" pitchFamily="48" charset="-128"/>
                <a:cs typeface="+mn-cs"/>
              </a:rPr>
              <a:t>WHO Coronavirus disease 2019 (COVID-19) Situation Report – 46  https://www.who.int/docs/default-source/coronaviruse/situation-reports/20200306-sitrep-46-covid-19.pdf?sfvrsn=96b04adf_2</a:t>
            </a:r>
          </a:p>
          <a:p>
            <a:endParaRPr lang="en-US" sz="1200" b="0" i="0" u="none" strike="noStrike" kern="1200" baseline="0" dirty="0">
              <a:solidFill>
                <a:schemeClr val="tx1"/>
              </a:solidFill>
              <a:latin typeface="Arial" charset="0"/>
              <a:ea typeface="ＭＳ Ｐゴシック" pitchFamily="48" charset="-128"/>
              <a:cs typeface="+mn-cs"/>
            </a:endParaRPr>
          </a:p>
          <a:p>
            <a:r>
              <a:rPr lang="en-US" sz="1200" b="0" i="0" u="none" strike="noStrike" kern="1200" baseline="0" dirty="0">
                <a:solidFill>
                  <a:schemeClr val="tx1"/>
                </a:solidFill>
                <a:latin typeface="Arial" charset="0"/>
                <a:ea typeface="ＭＳ Ｐゴシック" pitchFamily="48" charset="-128"/>
                <a:cs typeface="+mn-cs"/>
              </a:rPr>
              <a:t>Zunyou Wu, Jennifer M. McGoogan, Characteristics of and Important Lessons from the Coronavirus disease 2019 (COVID-19) Outbreak in China. Summary of a Report of 72 314 Cases from the Chinese Center for Disease Control and Prevention, JAMA, , 2/24/20, https://jamanetwork.com/journals/jama/fullarticle/2762130</a:t>
            </a:r>
          </a:p>
          <a:p>
            <a:endParaRPr lang="en-US" sz="1200" b="0" i="0" u="none" strike="noStrike" kern="1200" baseline="0" dirty="0">
              <a:solidFill>
                <a:schemeClr val="tx1"/>
              </a:solidFill>
              <a:latin typeface="Arial" charset="0"/>
              <a:ea typeface="ＭＳ Ｐゴシック" pitchFamily="48" charset="-128"/>
              <a:cs typeface="+mn-cs"/>
            </a:endParaRPr>
          </a:p>
          <a:p>
            <a:r>
              <a:rPr lang="en-US" dirty="0"/>
              <a:t>OCCUPATIONAL HEALTH ASPECTS OF EMERGING INFECTIONS – SARS OUTBREAK AFFECTING HEALTHCARE WORKERS David Koh, Bandar Seri Begawan, Brunei Darussalam; Occup Environ Med 2018;75(Suppl 2):A1–A650</a:t>
            </a:r>
          </a:p>
          <a:p>
            <a:r>
              <a:rPr lang="en-US" dirty="0"/>
              <a:t>Occup Environ Med: first published as 10.1136/oemed-2018-ICOHabstracts.40 on 24 April 2018. Downloaded from http://oem.bmj.com/ on March 12, 2020 by guest. </a:t>
            </a:r>
            <a:endParaRPr lang="en-US" b="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22</a:t>
            </a:fld>
            <a:endParaRPr lang="en-US" altLang="en-US" dirty="0"/>
          </a:p>
        </p:txBody>
      </p:sp>
    </p:spTree>
    <p:extLst>
      <p:ext uri="{BB962C8B-B14F-4D97-AF65-F5344CB8AC3E}">
        <p14:creationId xmlns:p14="http://schemas.microsoft.com/office/powerpoint/2010/main" val="573255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05B0910-CD78-4BAB-B573-F9F2BEE4DE8E}"/>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486E758D-4357-45E1-87FA-A0FC878FBD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b="1" dirty="0"/>
              <a:t>Instructor notes: </a:t>
            </a:r>
          </a:p>
          <a:p>
            <a:endParaRPr lang="en-US" altLang="en-US" sz="1100" strike="sngStrike" dirty="0">
              <a:latin typeface="Arial" panose="020B0604020202020204" pitchFamily="34" charset="0"/>
              <a:ea typeface="ＭＳ Ｐゴシック" panose="020B0600070205080204" pitchFamily="34" charset="-128"/>
            </a:endParaRPr>
          </a:p>
          <a:p>
            <a:r>
              <a:rPr lang="en-US" sz="1100" dirty="0"/>
              <a:t>COVID-19 and the seasonal flu share similar symptoms, but the coronavirus is a unique virus with unique characteristics.  </a:t>
            </a:r>
          </a:p>
          <a:p>
            <a:endParaRPr lang="en-US" sz="1100" dirty="0"/>
          </a:p>
          <a:p>
            <a:r>
              <a:rPr lang="en-US" sz="1200" b="1" u="sng" kern="1200" dirty="0">
                <a:solidFill>
                  <a:schemeClr val="tx1"/>
                </a:solidFill>
                <a:effectLst/>
                <a:latin typeface="Arial" charset="0"/>
                <a:ea typeface="ＭＳ Ｐゴシック" pitchFamily="48" charset="-128"/>
                <a:cs typeface="+mn-cs"/>
              </a:rPr>
              <a:t>How are SARS CoV-2 and influenza viruses similar?</a:t>
            </a:r>
          </a:p>
          <a:p>
            <a:r>
              <a:rPr lang="en-US" sz="1200" kern="1200" dirty="0">
                <a:solidFill>
                  <a:schemeClr val="tx1"/>
                </a:solidFill>
                <a:effectLst/>
                <a:latin typeface="Arial" charset="0"/>
                <a:ea typeface="ＭＳ Ｐゴシック" pitchFamily="48" charset="-128"/>
                <a:cs typeface="+mn-cs"/>
              </a:rPr>
              <a:t>Firstly, SARS CoV-2 and influenza viruses have a similar disease presentation. That is, they both cause respiratory disease, which presents as a wide range of illness from a symptomatic or mild through to severe disease and death. </a:t>
            </a:r>
          </a:p>
          <a:p>
            <a:endParaRPr lang="en-US" sz="1200" kern="1200" dirty="0">
              <a:solidFill>
                <a:schemeClr val="tx1"/>
              </a:solidFill>
              <a:effectLst/>
              <a:latin typeface="Arial" charset="0"/>
              <a:ea typeface="ＭＳ Ｐゴシック" pitchFamily="48" charset="-128"/>
              <a:cs typeface="+mn-cs"/>
            </a:endParaRPr>
          </a:p>
          <a:p>
            <a:r>
              <a:rPr lang="en-US" sz="1200" kern="1200" dirty="0">
                <a:solidFill>
                  <a:schemeClr val="tx1"/>
                </a:solidFill>
                <a:effectLst/>
                <a:latin typeface="Arial" charset="0"/>
                <a:ea typeface="ＭＳ Ｐゴシック" pitchFamily="48" charset="-128"/>
                <a:cs typeface="+mn-cs"/>
              </a:rPr>
              <a:t>Secondly, both viruses are transmitted by contact, droplets and fomites. As a result, the same public health measures, such as hand hygiene and good respiratory etiquette (coughing into your elbow or into a tissue and immediately disposing of the tissue), are important actions all can take to prevent infection. </a:t>
            </a:r>
          </a:p>
          <a:p>
            <a:endParaRPr lang="en-US" altLang="en-US" sz="1200" kern="1200" dirty="0">
              <a:solidFill>
                <a:schemeClr val="tx1"/>
              </a:solidFill>
              <a:effectLst/>
              <a:latin typeface="Arial" charset="0"/>
              <a:ea typeface="ＭＳ Ｐゴシック" pitchFamily="48" charset="-128"/>
              <a:cs typeface="+mn-cs"/>
            </a:endParaRPr>
          </a:p>
          <a:p>
            <a:r>
              <a:rPr lang="en-US" altLang="en-US" sz="1100" dirty="0">
                <a:latin typeface="Arial" panose="020B0604020202020204" pitchFamily="34" charset="0"/>
                <a:ea typeface="ＭＳ Ｐゴシック" panose="020B0600070205080204" pitchFamily="34" charset="-128"/>
              </a:rPr>
              <a:t>https://www.who.int/docs/default-source/coronaviruse/situation-reports/20200306-sitrep-46-covid-19.pdf?sfvrsn=96b04adf_2 </a:t>
            </a:r>
          </a:p>
        </p:txBody>
      </p:sp>
      <p:sp>
        <p:nvSpPr>
          <p:cNvPr id="38916" name="Slide Number Placeholder 3">
            <a:extLst>
              <a:ext uri="{FF2B5EF4-FFF2-40B4-BE49-F238E27FC236}">
                <a16:creationId xmlns:a16="http://schemas.microsoft.com/office/drawing/2014/main" id="{9D879302-D9EA-497B-9BC7-6B2A9089CB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8AC4BAC-3A5C-4D73-9DB4-4A2CE40CB3AD}" type="slidenum">
              <a:rPr lang="en-US" altLang="en-US" sz="1200" baseline="0"/>
              <a:pPr/>
              <a:t>23</a:t>
            </a:fld>
            <a:endParaRPr lang="en-US" altLang="en-US" sz="1200" baseline="0" dirty="0"/>
          </a:p>
        </p:txBody>
      </p:sp>
      <p:sp>
        <p:nvSpPr>
          <p:cNvPr id="38917" name="Date Placeholder 4">
            <a:extLst>
              <a:ext uri="{FF2B5EF4-FFF2-40B4-BE49-F238E27FC236}">
                <a16:creationId xmlns:a16="http://schemas.microsoft.com/office/drawing/2014/main" id="{EE6476C2-26BD-46A2-9F36-DAAA3BA8D44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38918" name="Header Placeholder 5">
            <a:extLst>
              <a:ext uri="{FF2B5EF4-FFF2-40B4-BE49-F238E27FC236}">
                <a16:creationId xmlns:a16="http://schemas.microsoft.com/office/drawing/2014/main" id="{C78134FF-56B6-44E9-BE26-80981D7AAD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38919" name="Footer Placeholder 6">
            <a:extLst>
              <a:ext uri="{FF2B5EF4-FFF2-40B4-BE49-F238E27FC236}">
                <a16:creationId xmlns:a16="http://schemas.microsoft.com/office/drawing/2014/main" id="{94C900EA-F761-4243-AC5E-EB16B8FEA8C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p>
          <a:p>
            <a:r>
              <a:rPr lang="en-US" dirty="0"/>
              <a:t>Note that information is changing rapidly and so it is likely these numbers will change as well. Check for updates.</a:t>
            </a:r>
          </a:p>
          <a:p>
            <a:endParaRPr lang="en-US" dirty="0"/>
          </a:p>
          <a:p>
            <a:r>
              <a:rPr lang="en-US" dirty="0"/>
              <a:t>Case fatality rate is defined as the percentage of people who are infected who die from the infection. There have been a range of estimates of the CFR. We won’t know the precise CFR for some time because the number of actual infected people, which is the denominator in the calculation, is unknown at this time. </a:t>
            </a:r>
          </a:p>
          <a:p>
            <a:endParaRPr lang="en-US" dirty="0"/>
          </a:p>
          <a:p>
            <a:r>
              <a:rPr lang="en-US" dirty="0"/>
              <a:t>How are SARS CoV-2 and influenza viruses different? </a:t>
            </a:r>
          </a:p>
          <a:p>
            <a:r>
              <a:rPr lang="en-US" dirty="0"/>
              <a:t>The speed of transmission is an important point of difference between the two viruses. Influenza has a shorter median incubation period (the time from infection to appearance of symptoms) and a shorter serial interval (the time between successive cases) than SARS CoV-2. The serial interval for SARS CoV-2 is estimated to be 5-6 days, while for influenza virus, the serial interval is 3 days. This means that influenza can spread faster than SARS CoV-2 .</a:t>
            </a:r>
          </a:p>
          <a:p>
            <a:endParaRPr lang="en-US" dirty="0"/>
          </a:p>
          <a:p>
            <a:r>
              <a:rPr lang="en-US" dirty="0"/>
              <a:t>Further, transmission in the first 3-5 days of illness, or potentially pre-symptomatic transmission –transmission of the virus before the appearance of symptoms –is a major driver of transmission for influenza. While we suspect people can shed SARS CoV-2 twenty-four to 48 hours prior to symptom onset, we don’t yet know the importance this is in transmission of the virus. </a:t>
            </a:r>
          </a:p>
          <a:p>
            <a:endParaRPr lang="en-US" dirty="0"/>
          </a:p>
          <a:p>
            <a:r>
              <a:rPr lang="en-US" dirty="0"/>
              <a:t>The reproductive number –the number of secondary infections generated from one infected individual –is understood to be between 2 and 2.5 for SARS CoV-2 , higher than for influenza. However, estimates for both SARS CoV-2 and influenza viruses are very context and time-specific, making direct comparisons more difficult.</a:t>
            </a:r>
          </a:p>
          <a:p>
            <a:endParaRPr lang="en-US" dirty="0"/>
          </a:p>
          <a:p>
            <a:r>
              <a:rPr lang="en-US" dirty="0"/>
              <a:t>Children are important drivers of influenza virus transmission in the community. For SARS CoV-2 , initial data indicates that children are less affected than adults and that clinical attack rates in the 0-19 age group are low. Further preliminary data from household transmission studies in China suggest that children are infected from adults, rather than vice versa. </a:t>
            </a:r>
          </a:p>
          <a:p>
            <a:endParaRPr lang="en-US" dirty="0"/>
          </a:p>
          <a:p>
            <a:r>
              <a:rPr lang="en-US" dirty="0"/>
              <a:t>While the range of symptoms for the two viruses is similar, the fraction with severe disease appears to be different. For SARS CoV-2, data to date suggest that 80% of infections are mild or asymptomatic, 15% are severe infection, requiring oxygen and 5% are critical infections, requiring ventilation. These fractions of severe and critical infection would be higher than what is observed for influenza infection.</a:t>
            </a:r>
          </a:p>
          <a:p>
            <a:endParaRPr lang="en-US" dirty="0"/>
          </a:p>
          <a:p>
            <a:r>
              <a:rPr lang="en-US" dirty="0"/>
              <a:t>Those most at risk for severe influenza infection are children, pregnant women, elderly, those with underlying chronic medical conditions and those who are immunosuppressed. For COVID-19, our current understanding is that older age and underlying conditions increase the risk for severe infection. </a:t>
            </a:r>
          </a:p>
          <a:p>
            <a:endParaRPr lang="en-US" dirty="0"/>
          </a:p>
          <a:p>
            <a:r>
              <a:rPr lang="en-US" dirty="0"/>
              <a:t>Mortality for COVID-19 appears higher than for influenza, especially seasonal influenza. While the true mortality of COVID-19 will take some time to fully understand, the data we have so far indicate that the crude mortality ratio (the number of reported deaths divided by the reported cases) is between 3-4%, the infection mortality rate (the number of reported deaths divided by the number of infections) will be lower. For seasonal influenza, mortality is usually well below 0.1%. However, mortality is to a large extent determined by access to and quality of health care.</a:t>
            </a:r>
          </a:p>
          <a:p>
            <a:endParaRPr lang="en-US" dirty="0"/>
          </a:p>
          <a:p>
            <a:r>
              <a:rPr lang="en-US" dirty="0"/>
              <a:t>https://www.who.int/docs/default-source/coronaviruse/situation-reports/20200306-sitrep-46-covid-19.pdf?sfvrsn=96b04adf_2 </a:t>
            </a:r>
          </a:p>
          <a:p>
            <a:endParaRPr lang="en-US" altLang="en-US" b="0" dirty="0"/>
          </a:p>
          <a:p>
            <a:r>
              <a:rPr lang="en-US" altLang="en-US" b="0" dirty="0"/>
              <a:t>Source: Similarity in Case Fatality Rates (CFR) of COVID-19/SARS-COV-2 in Italy and China, Journal of Infectious Diseases in Developing Countries, Vol 14, No.02, February 2020, </a:t>
            </a:r>
            <a:r>
              <a:rPr lang="en-US" dirty="0">
                <a:hlinkClick r:id="rId3"/>
              </a:rPr>
              <a:t>https://jidc.org/index.php/journal/article/view/32146445</a:t>
            </a:r>
            <a:endParaRPr lang="en-US" dirty="0"/>
          </a:p>
          <a:p>
            <a:endParaRPr lang="en-US" dirty="0"/>
          </a:p>
          <a:p>
            <a:r>
              <a:rPr lang="en-US" dirty="0"/>
              <a:t>Study of 72,000 COVID-19 patients finds 2.3% death rate, CIDRAP, Stephanie Soucheray, CIDRAP News, Feb 24, 2020, </a:t>
            </a:r>
            <a:r>
              <a:rPr lang="en-US" dirty="0">
                <a:hlinkClick r:id="rId4"/>
              </a:rPr>
              <a:t>http://www.cidrap.umn.edu/news-perspective/2020/02/study-72000-covid-19-patients-finds-23-death-rate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24</a:t>
            </a:fld>
            <a:endParaRPr lang="en-US" altLang="en-US" dirty="0"/>
          </a:p>
        </p:txBody>
      </p:sp>
    </p:spTree>
    <p:extLst>
      <p:ext uri="{BB962C8B-B14F-4D97-AF65-F5344CB8AC3E}">
        <p14:creationId xmlns:p14="http://schemas.microsoft.com/office/powerpoint/2010/main" val="3119398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5BE16F6-9DF1-4EB1-906F-366AF76F8C9D}"/>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23CDF2FF-EB10-4E90-840B-C7CD066118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An influenza pandemic is a much more severe type of flu outbreak. Pandemic influenza occurs when a new strain of influenza virus appears, which causes serious illness in humans and is easily spread from person to person worldwide. The disease is very contagious because people have no immunity.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Past influenza pandemics have led to high levels of illness, death, social disruption, and economic loss. In the last century there were three such pandemics. The influenza outbreaks of 1918, 1957, and 1968 killed at least forty million, two million, and one million people worldwide, respectively.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While COVID-19 is not the influenza, but its ease of transmission and seriousness of the illness can lead to the high level of death, illness, social disruption, and economic loss as previous pandemics.  </a:t>
            </a:r>
          </a:p>
        </p:txBody>
      </p:sp>
      <p:sp>
        <p:nvSpPr>
          <p:cNvPr id="40964" name="Slide Number Placeholder 3">
            <a:extLst>
              <a:ext uri="{FF2B5EF4-FFF2-40B4-BE49-F238E27FC236}">
                <a16:creationId xmlns:a16="http://schemas.microsoft.com/office/drawing/2014/main" id="{00A7D079-D683-46C9-B5A5-7A2A3C20AB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60FE8C88-C6FA-4EE8-8305-6A07B2F73D05}" type="slidenum">
              <a:rPr lang="en-US" altLang="en-US" sz="1200" baseline="0"/>
              <a:pPr/>
              <a:t>25</a:t>
            </a:fld>
            <a:endParaRPr lang="en-US" altLang="en-US" sz="1200" baseline="0" dirty="0"/>
          </a:p>
        </p:txBody>
      </p:sp>
      <p:sp>
        <p:nvSpPr>
          <p:cNvPr id="40965" name="Date Placeholder 4">
            <a:extLst>
              <a:ext uri="{FF2B5EF4-FFF2-40B4-BE49-F238E27FC236}">
                <a16:creationId xmlns:a16="http://schemas.microsoft.com/office/drawing/2014/main" id="{BD6C3AD3-E91B-4014-BDB5-A3A59D7B441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40966" name="Header Placeholder 5">
            <a:extLst>
              <a:ext uri="{FF2B5EF4-FFF2-40B4-BE49-F238E27FC236}">
                <a16:creationId xmlns:a16="http://schemas.microsoft.com/office/drawing/2014/main" id="{99DF15E5-25B3-4F8A-8187-48DD5C9E7F5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40967" name="Footer Placeholder 6">
            <a:extLst>
              <a:ext uri="{FF2B5EF4-FFF2-40B4-BE49-F238E27FC236}">
                <a16:creationId xmlns:a16="http://schemas.microsoft.com/office/drawing/2014/main" id="{D9F41E28-BB8B-4BFB-A20E-CDCA8E9CC09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746AC8E-93DC-428A-8D0D-069E14FF966F}"/>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E266AAE-D924-4C1A-99E7-336102BB28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Medical guidelines advise people with mild illness to stay home unless it is an emergency. To reduce the risk of catching or spreading illness, stay home if you feel sick, even if your symptoms are mild. Do not go to work, school or public places, and avoid public transportation. Symptoms should be treated for fever and to prevent dehydration and body aches. Call your healthcare provider if you develop a high fever, respiratory distress, or other severe symptoms. https://www.cdc.gov/coronavirus/2019-ncov/if-you-are-sick/steps-when-sick.html</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If your symptoms are severe or you feel like you need medical care, call before you go to a doctor’s office, urgent care center or emergency room. Describe your symptoms over the phone.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While a vaccine is a central part of the effort to prevent infection and illness, t</a:t>
            </a:r>
            <a:r>
              <a:rPr lang="en-US" dirty="0"/>
              <a:t>here is no specific antiviral treatment recommended for COVID-19. People with COVID-19 should receive supportive to help relieve symptoms. For severe cases, treatment should include oxygen supplementation and care to support vital organ functions, as needed.</a:t>
            </a:r>
          </a:p>
          <a:p>
            <a:endParaRPr lang="en-US" sz="1200" b="0" i="0" u="none" strike="noStrike" kern="1200" baseline="0" dirty="0">
              <a:solidFill>
                <a:schemeClr val="tx1"/>
              </a:solidFill>
              <a:latin typeface="Arial" charset="0"/>
              <a:ea typeface="ＭＳ Ｐゴシック" pitchFamily="48" charset="-128"/>
              <a:cs typeface="+mn-cs"/>
            </a:endParaRPr>
          </a:p>
          <a:p>
            <a:r>
              <a:rPr lang="en-US" altLang="en-US" dirty="0">
                <a:latin typeface="Arial" panose="020B0604020202020204" pitchFamily="34" charset="0"/>
                <a:ea typeface="ＭＳ Ｐゴシック" panose="020B0600070205080204" pitchFamily="34" charset="-128"/>
              </a:rPr>
              <a:t>Unfortunately, viruses such as the coronavirus, appear and start spreading before a vaccine is available.  With a novel virus, in this case </a:t>
            </a:r>
            <a:r>
              <a:rPr lang="en-US" dirty="0"/>
              <a:t>SARS-CoV-2</a:t>
            </a:r>
            <a:r>
              <a:rPr lang="en-US" altLang="en-US" dirty="0">
                <a:latin typeface="Arial" panose="020B0604020202020204" pitchFamily="34" charset="0"/>
                <a:ea typeface="ＭＳ Ｐゴシック" panose="020B0600070205080204" pitchFamily="34" charset="-128"/>
              </a:rPr>
              <a:t>, the population has little or no immunity to the virus.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Even when a vaccine is available, some people will not be vaccinated.  Vaccines are tested to ensure that they are safe and effective for most people.  However, vaccines normally can have side effects and present significant health risks for vulnerable individuals.  Other people who are not considered to be at risk for serious reactions may choose not to receive the vaccine for various reasons.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There is also the possibility that the SARS-CoV-2 virus could mutate, or change over time, which could reduce the vaccine’s ability to prevent infection.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Experimental drugs and vaccines are currently being developed and tested.</a:t>
            </a:r>
          </a:p>
        </p:txBody>
      </p:sp>
      <p:sp>
        <p:nvSpPr>
          <p:cNvPr id="43012" name="Slide Number Placeholder 3">
            <a:extLst>
              <a:ext uri="{FF2B5EF4-FFF2-40B4-BE49-F238E27FC236}">
                <a16:creationId xmlns:a16="http://schemas.microsoft.com/office/drawing/2014/main" id="{3BFB39F1-059A-43BD-8A58-9D04489A97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8FCD589-94B9-41EA-A57E-C9C0A9E05AEA}" type="slidenum">
              <a:rPr lang="en-US" altLang="en-US" sz="1200" baseline="0"/>
              <a:pPr/>
              <a:t>26</a:t>
            </a:fld>
            <a:endParaRPr lang="en-US" altLang="en-US" sz="1200" baseline="0" dirty="0"/>
          </a:p>
        </p:txBody>
      </p:sp>
      <p:sp>
        <p:nvSpPr>
          <p:cNvPr id="43013" name="Date Placeholder 4">
            <a:extLst>
              <a:ext uri="{FF2B5EF4-FFF2-40B4-BE49-F238E27FC236}">
                <a16:creationId xmlns:a16="http://schemas.microsoft.com/office/drawing/2014/main" id="{DD859C70-522C-42A3-9951-ECB312777D1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43014" name="Header Placeholder 5">
            <a:extLst>
              <a:ext uri="{FF2B5EF4-FFF2-40B4-BE49-F238E27FC236}">
                <a16:creationId xmlns:a16="http://schemas.microsoft.com/office/drawing/2014/main" id="{902A3737-ADE4-4B4F-9EE6-16F34B0D216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43015" name="Footer Placeholder 6">
            <a:extLst>
              <a:ext uri="{FF2B5EF4-FFF2-40B4-BE49-F238E27FC236}">
                <a16:creationId xmlns:a16="http://schemas.microsoft.com/office/drawing/2014/main" id="{8039F801-D46A-4ACA-84F9-5A1C00A3BE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382E294-069D-4E5F-AA3E-5926B29A81B2}"/>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95E0FA37-4309-42BD-9F2A-651250369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641D7F56-52FD-46EB-9100-C65BC98B4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6F6BA3B7-6FB0-4304-94D1-B250D89AC56C}" type="slidenum">
              <a:rPr lang="en-US" altLang="en-US" sz="1200" baseline="0"/>
              <a:pPr/>
              <a:t>27</a:t>
            </a:fld>
            <a:endParaRPr lang="en-US" altLang="en-US" sz="1200" baseline="0" dirty="0"/>
          </a:p>
        </p:txBody>
      </p:sp>
      <p:sp>
        <p:nvSpPr>
          <p:cNvPr id="47109" name="Date Placeholder 4">
            <a:extLst>
              <a:ext uri="{FF2B5EF4-FFF2-40B4-BE49-F238E27FC236}">
                <a16:creationId xmlns:a16="http://schemas.microsoft.com/office/drawing/2014/main" id="{AE237488-B67F-443F-A390-0FF92B46F32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47110" name="Header Placeholder 5">
            <a:extLst>
              <a:ext uri="{FF2B5EF4-FFF2-40B4-BE49-F238E27FC236}">
                <a16:creationId xmlns:a16="http://schemas.microsoft.com/office/drawing/2014/main" id="{81ED9545-9139-4A5E-BE9F-15593D62781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47111" name="Footer Placeholder 6">
            <a:extLst>
              <a:ext uri="{FF2B5EF4-FFF2-40B4-BE49-F238E27FC236}">
                <a16:creationId xmlns:a16="http://schemas.microsoft.com/office/drawing/2014/main" id="{8595477B-A37C-492B-A86B-6EF5D6F3589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51EC647-56A0-4B62-8225-2E281018BA90}"/>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647E2230-09A6-4C68-8C19-79812CE6D7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How can you determine if your risk for COVID-19 is greater where you work than in the general population?   First, consider </a:t>
            </a:r>
          </a:p>
          <a:p>
            <a:r>
              <a:rPr lang="en-US" altLang="en-US" dirty="0">
                <a:latin typeface="Arial" panose="020B0604020202020204" pitchFamily="34" charset="0"/>
                <a:ea typeface="ＭＳ Ｐゴシック" panose="020B0600070205080204" pitchFamily="34" charset="-128"/>
              </a:rPr>
              <a:t>whether the type of setting you work in requires close proximity to people potentially infected with the COVID-19 virus.  Next, ask whether your specific job duties require you to have either repeated, extended or close contact with known or suspected sources of the virus.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For example, a hospital is a work setting where there will be a greater concentration of individuals who have or are suspected of having the coronavirus.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However, employees who work in the same facility have different risks depending on what part of the institution they work in and the tasks that they perform.  Staff who provide bedside care to a patient with COVID-19 have a higher risk of becoming infected at work than someone working in the billing office.</a:t>
            </a:r>
          </a:p>
        </p:txBody>
      </p:sp>
      <p:sp>
        <p:nvSpPr>
          <p:cNvPr id="49156" name="Slide Number Placeholder 3">
            <a:extLst>
              <a:ext uri="{FF2B5EF4-FFF2-40B4-BE49-F238E27FC236}">
                <a16:creationId xmlns:a16="http://schemas.microsoft.com/office/drawing/2014/main" id="{C0CE2F0D-04A6-4875-9B76-9E6CC55004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13193534-D34C-48B6-B44A-B60EA231B49C}" type="slidenum">
              <a:rPr lang="en-US" altLang="en-US" sz="1200" baseline="0"/>
              <a:pPr/>
              <a:t>28</a:t>
            </a:fld>
            <a:endParaRPr lang="en-US" altLang="en-US" sz="1200" baseline="0" dirty="0"/>
          </a:p>
        </p:txBody>
      </p:sp>
      <p:sp>
        <p:nvSpPr>
          <p:cNvPr id="49157" name="Date Placeholder 4">
            <a:extLst>
              <a:ext uri="{FF2B5EF4-FFF2-40B4-BE49-F238E27FC236}">
                <a16:creationId xmlns:a16="http://schemas.microsoft.com/office/drawing/2014/main" id="{795133C4-4992-434B-94A7-9FFFB575AC0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49158" name="Header Placeholder 5">
            <a:extLst>
              <a:ext uri="{FF2B5EF4-FFF2-40B4-BE49-F238E27FC236}">
                <a16:creationId xmlns:a16="http://schemas.microsoft.com/office/drawing/2014/main" id="{EB6E4A2B-1492-4793-B4B1-05F58F2643B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49159" name="Footer Placeholder 6">
            <a:extLst>
              <a:ext uri="{FF2B5EF4-FFF2-40B4-BE49-F238E27FC236}">
                <a16:creationId xmlns:a16="http://schemas.microsoft.com/office/drawing/2014/main" id="{6C269552-19E0-435D-9D4E-97804D79D18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6D996466-E5F5-4A2F-94CF-76CEF3480112}"/>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F713093B-6045-4F87-AA59-A3FE3C9C47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rPr>
              <a:t>Photo: Stanford.edu</a:t>
            </a:r>
          </a:p>
          <a:p>
            <a:endParaRPr lang="en-US" altLang="en-US" u="sng" dirty="0">
              <a:latin typeface="Arial" panose="020B0604020202020204" pitchFamily="34" charset="0"/>
              <a:ea typeface="ＭＳ Ｐゴシック" panose="020B0600070205080204" pitchFamily="34" charset="-128"/>
            </a:endParaRPr>
          </a:p>
          <a:p>
            <a:r>
              <a:rPr lang="en-US" altLang="en-US" u="sng">
                <a:latin typeface="Arial" panose="020B0604020202020204" pitchFamily="34" charset="0"/>
                <a:ea typeface="ＭＳ Ｐゴシック" panose="020B0600070205080204" pitchFamily="34" charset="-128"/>
              </a:rPr>
              <a:t>High </a:t>
            </a:r>
            <a:r>
              <a:rPr lang="en-US" altLang="en-US" u="sng" dirty="0">
                <a:latin typeface="Arial" panose="020B0604020202020204" pitchFamily="34" charset="0"/>
                <a:ea typeface="ＭＳ Ｐゴシック" panose="020B0600070205080204" pitchFamily="34" charset="-128"/>
              </a:rPr>
              <a:t>potential </a:t>
            </a:r>
            <a:r>
              <a:rPr lang="en-US" altLang="en-US" dirty="0">
                <a:latin typeface="Arial" panose="020B0604020202020204" pitchFamily="34" charset="0"/>
                <a:ea typeface="ＭＳ Ｐゴシック" panose="020B0600070205080204" pitchFamily="34" charset="-128"/>
              </a:rPr>
              <a:t>exposure occupations are those with high potential exposure to high concentrations of known or suspected sources of COVID-19 during specific medical or laboratory procedures.  High concentrations of coronavirus could result from activities that generate aerosols from known or suspected sources.  An aerosol is a spray or mist that is made up of solid or liquid particles.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Examples of work procedures that can produce aerosols that could contain COVID-19 or other coronavirus particles include:</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Bronchoscopy</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Sputum induction</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Working with specimens in laboratories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Some dental procedures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Some autopsy procedures</a:t>
            </a:r>
          </a:p>
          <a:p>
            <a:pPr>
              <a:buFontTx/>
              <a:buChar char="•"/>
            </a:pP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Keep in mind that the very high risk category only applies to staff who are close to the coronavirus source.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NOTE:  OSHA has published a guidance document that has four different exposure categories: very high exposure, high exposure, medium exposure, and low exposure. We have simplified the approach to two categories, high and low potential for exposure, to make it easier for participants understand the concepts and the resulting worker protection measures.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OSHA document: </a:t>
            </a:r>
            <a:r>
              <a:rPr lang="en-US" dirty="0">
                <a:hlinkClick r:id="rId3"/>
              </a:rPr>
              <a:t>https://www.osha.gov/Publications/OSHA3990.pdf</a:t>
            </a:r>
            <a:endParaRPr lang="en-US" altLang="en-US" dirty="0">
              <a:latin typeface="Arial" panose="020B0604020202020204" pitchFamily="34" charset="0"/>
              <a:ea typeface="ＭＳ Ｐゴシック" panose="020B0600070205080204" pitchFamily="34" charset="-128"/>
            </a:endParaRPr>
          </a:p>
          <a:p>
            <a:pPr>
              <a:buFontTx/>
              <a:buChar char="•"/>
            </a:pPr>
            <a:endParaRPr lang="en-US" altLang="en-US" dirty="0">
              <a:latin typeface="Arial" panose="020B0604020202020204" pitchFamily="34" charset="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1EDB3D94-50E6-4BE4-830E-C1BC92E98B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02ED84A8-5114-421D-87B2-003B7FF596A7}" type="slidenum">
              <a:rPr lang="en-US" altLang="en-US" sz="1200" baseline="0"/>
              <a:pPr/>
              <a:t>29</a:t>
            </a:fld>
            <a:endParaRPr lang="en-US" altLang="en-US" sz="1200" baseline="0" dirty="0"/>
          </a:p>
        </p:txBody>
      </p:sp>
      <p:sp>
        <p:nvSpPr>
          <p:cNvPr id="53253" name="Date Placeholder 4">
            <a:extLst>
              <a:ext uri="{FF2B5EF4-FFF2-40B4-BE49-F238E27FC236}">
                <a16:creationId xmlns:a16="http://schemas.microsoft.com/office/drawing/2014/main" id="{448AC145-BF09-4E2E-9527-4B80800CBE4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53254" name="Header Placeholder 5">
            <a:extLst>
              <a:ext uri="{FF2B5EF4-FFF2-40B4-BE49-F238E27FC236}">
                <a16:creationId xmlns:a16="http://schemas.microsoft.com/office/drawing/2014/main" id="{66B1F80C-C591-4AE7-92AD-41D6E5E2152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53255" name="Footer Placeholder 6">
            <a:extLst>
              <a:ext uri="{FF2B5EF4-FFF2-40B4-BE49-F238E27FC236}">
                <a16:creationId xmlns:a16="http://schemas.microsoft.com/office/drawing/2014/main" id="{E01C49F7-70B8-436D-B766-5B2F55CF788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Instructor notes:</a:t>
            </a:r>
          </a:p>
          <a:p>
            <a:endParaRPr lang="en-US" b="1" u="sng" dirty="0"/>
          </a:p>
          <a:p>
            <a:pPr marL="174708" indent="-174708">
              <a:buFont typeface="Arial" panose="020B0604020202020204" pitchFamily="34" charset="0"/>
              <a:buChar char="•"/>
            </a:pPr>
            <a:r>
              <a:rPr lang="en-US" dirty="0">
                <a:latin typeface="+mn-lt"/>
              </a:rPr>
              <a:t>In an operations level training, personnel must be trained to their employer’s site-specific policies &amp; procedures. Training also must include practice putting on and taking off personal protective equipment (PPE) including protective clothing and respirators and performing decontamination procedures until personnel demonstrate competency and confidence.</a:t>
            </a:r>
          </a:p>
          <a:p>
            <a:pPr marL="174708" indent="-174708">
              <a:buFont typeface="Arial" panose="020B0604020202020204" pitchFamily="34" charset="0"/>
              <a:buChar char="•"/>
            </a:pPr>
            <a:r>
              <a:rPr lang="en-US" dirty="0">
                <a:latin typeface="+mn-lt"/>
              </a:rPr>
              <a:t>Trainers should modify or adapt this PPT to meet the needs of trainees. For example, paramedics and EMTs will have different training needs than an environmental services contractor. </a:t>
            </a:r>
          </a:p>
          <a:p>
            <a:pPr marL="174708" indent="-174708">
              <a:buFont typeface="Arial" panose="020B0604020202020204" pitchFamily="34" charset="0"/>
              <a:buChar char="•"/>
            </a:pPr>
            <a:r>
              <a:rPr lang="en-US" dirty="0">
                <a:latin typeface="+mn-lt"/>
              </a:rPr>
              <a:t>It is strongly preferred that the trainees use the actual procedures and equipment they will use on the job.</a:t>
            </a:r>
          </a:p>
          <a:p>
            <a:pPr marL="174708" indent="-174708">
              <a:buFont typeface="Arial" panose="020B0604020202020204" pitchFamily="34" charset="0"/>
              <a:buChar char="•"/>
            </a:pPr>
            <a:r>
              <a:rPr lang="en-US" dirty="0">
                <a:latin typeface="+mn-lt"/>
              </a:rPr>
              <a:t>It is also strongly advised that training be based on the policies and procedures specific to the industry, employer, and job tasks. </a:t>
            </a:r>
          </a:p>
          <a:p>
            <a:endParaRPr lang="en-US" b="1" u="sng" dirty="0"/>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3</a:t>
            </a:fld>
            <a:endParaRPr lang="en-US" dirty="0"/>
          </a:p>
        </p:txBody>
      </p:sp>
    </p:spTree>
    <p:extLst>
      <p:ext uri="{BB962C8B-B14F-4D97-AF65-F5344CB8AC3E}">
        <p14:creationId xmlns:p14="http://schemas.microsoft.com/office/powerpoint/2010/main" val="1919274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327DD3A-6BE3-4FBD-81BB-00A2967611A8}"/>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64C8F23A-0A0E-4A69-A907-6F6B579D4D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High exposure potential occupations are those with high potential for exposure to known or suspected sources of coronavirus</a:t>
            </a:r>
            <a:r>
              <a:rPr lang="en-US" altLang="en-US" i="1" dirty="0">
                <a:latin typeface="Arial" panose="020B0604020202020204" pitchFamily="34" charset="0"/>
                <a:ea typeface="ＭＳ Ｐゴシック" panose="020B0600070205080204" pitchFamily="34" charset="-128"/>
              </a:rPr>
              <a:t>.</a:t>
            </a:r>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Jobs that fall into this category include:</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Healthcare delivery and support staff who are exposed to known or suspected COVID-10 patients. For example, doctors, nurses, and other hospital staff that must enter patients' rooms.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Medical transport of known or suspected patients in enclosed vehicles, such as emergency medical technicians.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Job duties considered at high risk for COVID-19 could take place outside of a healthcare facility.  For example, staff who treat inmates with or suspected of having COVID-19 within a prison health setting would have a risk similar to those caring for patients in a hospital.  If the correctional facility refers sick inmates to another facility, staff involved in transporting the prisoners would be performing a medical transport function.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High exposure potential includes environmental clean-up workers assigned to clean and disinfect buildings and other locations, equipment, and materials where known cases of COVID-19 have been present. </a:t>
            </a:r>
          </a:p>
          <a:p>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38FD433C-CA71-4E19-B380-0538028BFA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57939DE-0855-413F-B03F-EF5F54014A8B}" type="slidenum">
              <a:rPr lang="en-US" altLang="en-US" sz="1200" baseline="0"/>
              <a:pPr/>
              <a:t>30</a:t>
            </a:fld>
            <a:endParaRPr lang="en-US" altLang="en-US" sz="1200" baseline="0" dirty="0"/>
          </a:p>
        </p:txBody>
      </p:sp>
      <p:sp>
        <p:nvSpPr>
          <p:cNvPr id="55301" name="Date Placeholder 4">
            <a:extLst>
              <a:ext uri="{FF2B5EF4-FFF2-40B4-BE49-F238E27FC236}">
                <a16:creationId xmlns:a16="http://schemas.microsoft.com/office/drawing/2014/main" id="{C51CA846-C7FF-45D1-BAF4-29059C1FC02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55302" name="Header Placeholder 5">
            <a:extLst>
              <a:ext uri="{FF2B5EF4-FFF2-40B4-BE49-F238E27FC236}">
                <a16:creationId xmlns:a16="http://schemas.microsoft.com/office/drawing/2014/main" id="{212FE109-445C-4AF6-B722-8DC9A327307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55303" name="Footer Placeholder 6">
            <a:extLst>
              <a:ext uri="{FF2B5EF4-FFF2-40B4-BE49-F238E27FC236}">
                <a16:creationId xmlns:a16="http://schemas.microsoft.com/office/drawing/2014/main" id="{6175DA1A-6267-4573-BD24-AD16D7F0EAB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D2806EA-9C1B-4B42-893A-007BB28CB163}"/>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A4BF326A-D240-4833-8FD9-6EB08E35ED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Low potential exposure occupations are those that do not require contact with people known to be infected with the coronavirus, nor frequent close contact with the public, for example office workers or construction workers. However, in communities with widespread infection, any congregate setting may be affected.</a:t>
            </a:r>
          </a:p>
        </p:txBody>
      </p:sp>
      <p:sp>
        <p:nvSpPr>
          <p:cNvPr id="59396" name="Header Placeholder 3">
            <a:extLst>
              <a:ext uri="{FF2B5EF4-FFF2-40B4-BE49-F238E27FC236}">
                <a16:creationId xmlns:a16="http://schemas.microsoft.com/office/drawing/2014/main" id="{E0E5A0D5-941C-416B-B971-1721062B0B3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59397" name="Date Placeholder 4">
            <a:extLst>
              <a:ext uri="{FF2B5EF4-FFF2-40B4-BE49-F238E27FC236}">
                <a16:creationId xmlns:a16="http://schemas.microsoft.com/office/drawing/2014/main" id="{AE5923EA-CA2D-4C85-8EAE-E9A5163FF1E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59398" name="Footer Placeholder 5">
            <a:extLst>
              <a:ext uri="{FF2B5EF4-FFF2-40B4-BE49-F238E27FC236}">
                <a16:creationId xmlns:a16="http://schemas.microsoft.com/office/drawing/2014/main" id="{7D94B825-D67E-4374-9DBC-D9E8C79FB41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59399" name="Slide Number Placeholder 6">
            <a:extLst>
              <a:ext uri="{FF2B5EF4-FFF2-40B4-BE49-F238E27FC236}">
                <a16:creationId xmlns:a16="http://schemas.microsoft.com/office/drawing/2014/main" id="{97048066-B4CA-41F8-AC66-60F37B1257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5E55F24F-BAA3-4AED-BCAC-BF745C113E06}" type="slidenum">
              <a:rPr lang="en-US" altLang="en-US" sz="1200" baseline="0"/>
              <a:pPr/>
              <a:t>31</a:t>
            </a:fld>
            <a:endParaRPr lang="en-US" altLang="en-US" sz="1200" baseline="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dirty="0"/>
          </a:p>
          <a:p>
            <a:r>
              <a:rPr lang="en-US" dirty="0"/>
              <a:t>Photo by Jonathan Rosen, Omaha Fire Department</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32</a:t>
            </a:fld>
            <a:endParaRPr lang="en-US" altLang="en-US" dirty="0"/>
          </a:p>
        </p:txBody>
      </p:sp>
    </p:spTree>
    <p:extLst>
      <p:ext uri="{BB962C8B-B14F-4D97-AF65-F5344CB8AC3E}">
        <p14:creationId xmlns:p14="http://schemas.microsoft.com/office/powerpoint/2010/main" val="3629411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8A5FB0D-768A-4034-8CA4-720459AFB175}"/>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3B5E23D3-6920-4EB5-83EC-EAEE97EDD5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Not everyone in a high exposure potential setting has the same risk of exposure to COVID-19.  Workers’ performing aerosol generating procedures or cleaning and disinfecting these environments need the highest level of protection.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For example, hospital staff who perform bronchoscopy or sputum induction on known or suspected COVID-19 cases are at the highest risk.  Medical staff who provide bedside care and other employees who enter rooms of patients known or suspected of being infected also have a high potential for exposure.  Other employees, such as kitchen staff or those who work in the billing office have a lower risk.</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For detailed guidelines refer to the CDC guidelines on the slide and relevant OSHA standards on PPE and respiratory protection.</a:t>
            </a:r>
          </a:p>
        </p:txBody>
      </p:sp>
      <p:sp>
        <p:nvSpPr>
          <p:cNvPr id="61444" name="Slide Number Placeholder 3">
            <a:extLst>
              <a:ext uri="{FF2B5EF4-FFF2-40B4-BE49-F238E27FC236}">
                <a16:creationId xmlns:a16="http://schemas.microsoft.com/office/drawing/2014/main" id="{111B5160-3985-4D60-97F0-DF7198A274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4F18C150-9B1D-49EF-B084-8BA8B393D793}" type="slidenum">
              <a:rPr lang="en-US" altLang="en-US" sz="1200" baseline="0"/>
              <a:pPr/>
              <a:t>33</a:t>
            </a:fld>
            <a:endParaRPr lang="en-US" altLang="en-US" sz="1200" baseline="0" dirty="0"/>
          </a:p>
        </p:txBody>
      </p:sp>
      <p:sp>
        <p:nvSpPr>
          <p:cNvPr id="61445" name="Date Placeholder 4">
            <a:extLst>
              <a:ext uri="{FF2B5EF4-FFF2-40B4-BE49-F238E27FC236}">
                <a16:creationId xmlns:a16="http://schemas.microsoft.com/office/drawing/2014/main" id="{8477C32C-FFDA-48CF-B173-09E0DC7B661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61446" name="Header Placeholder 5">
            <a:extLst>
              <a:ext uri="{FF2B5EF4-FFF2-40B4-BE49-F238E27FC236}">
                <a16:creationId xmlns:a16="http://schemas.microsoft.com/office/drawing/2014/main" id="{6079BCC3-6E5A-43EE-B652-7EA35F1500B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61447" name="Footer Placeholder 6">
            <a:extLst>
              <a:ext uri="{FF2B5EF4-FFF2-40B4-BE49-F238E27FC236}">
                <a16:creationId xmlns:a16="http://schemas.microsoft.com/office/drawing/2014/main" id="{B2A9995D-C79E-4856-AB76-DDFA0A53CEC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C0CABEA-F84B-4238-89B1-B320093B65AB}"/>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58BAAEAC-74D3-454D-9261-72FFCDD6D0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Critical infrastructure and key resource operations include law enforcement, emergency response, or public utility employees. It is essential to develop job and task specific protective measures for these employees. The goal is to protect these workers as well as keeping critical services functioning and avoid the potential difficulties in replacing them during a pandemic.</a:t>
            </a:r>
          </a:p>
        </p:txBody>
      </p:sp>
      <p:sp>
        <p:nvSpPr>
          <p:cNvPr id="63492" name="Slide Number Placeholder 3">
            <a:extLst>
              <a:ext uri="{FF2B5EF4-FFF2-40B4-BE49-F238E27FC236}">
                <a16:creationId xmlns:a16="http://schemas.microsoft.com/office/drawing/2014/main" id="{9012647D-E398-45FE-B91F-B4D8ABF656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AB723ED4-EDB2-47B6-AD7F-54049366757D}" type="slidenum">
              <a:rPr lang="en-US" altLang="en-US" sz="1200" baseline="0"/>
              <a:pPr/>
              <a:t>34</a:t>
            </a:fld>
            <a:endParaRPr lang="en-US" altLang="en-US" sz="1200" baseline="0" dirty="0"/>
          </a:p>
        </p:txBody>
      </p:sp>
      <p:sp>
        <p:nvSpPr>
          <p:cNvPr id="63493" name="Date Placeholder 4">
            <a:extLst>
              <a:ext uri="{FF2B5EF4-FFF2-40B4-BE49-F238E27FC236}">
                <a16:creationId xmlns:a16="http://schemas.microsoft.com/office/drawing/2014/main" id="{B7A8ACCD-BBDA-4BCA-A332-E51650128E8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63494" name="Header Placeholder 5">
            <a:extLst>
              <a:ext uri="{FF2B5EF4-FFF2-40B4-BE49-F238E27FC236}">
                <a16:creationId xmlns:a16="http://schemas.microsoft.com/office/drawing/2014/main" id="{CF0DEA71-407E-4854-9145-E0E6B09D52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63495" name="Footer Placeholder 6">
            <a:extLst>
              <a:ext uri="{FF2B5EF4-FFF2-40B4-BE49-F238E27FC236}">
                <a16:creationId xmlns:a16="http://schemas.microsoft.com/office/drawing/2014/main" id="{706B2587-C7F9-4685-B42E-D68CC62A9AC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9103345-D17C-4CB9-B1D0-DB719C92123A}"/>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807D0304-4855-4C59-A2AE-0DFA2FB432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57348" name="Slide Number Placeholder 3">
            <a:extLst>
              <a:ext uri="{FF2B5EF4-FFF2-40B4-BE49-F238E27FC236}">
                <a16:creationId xmlns:a16="http://schemas.microsoft.com/office/drawing/2014/main" id="{D29AEEC6-673F-414D-89AF-292D5554B8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38B8028-E621-4F1B-8F04-9531CB8B143D}" type="slidenum">
              <a:rPr lang="en-US" altLang="en-US" sz="1200" baseline="0"/>
              <a:pPr/>
              <a:t>35</a:t>
            </a:fld>
            <a:endParaRPr lang="en-US" altLang="en-US" sz="1200" baseline="0" dirty="0"/>
          </a:p>
        </p:txBody>
      </p:sp>
      <p:sp>
        <p:nvSpPr>
          <p:cNvPr id="57349" name="Date Placeholder 4">
            <a:extLst>
              <a:ext uri="{FF2B5EF4-FFF2-40B4-BE49-F238E27FC236}">
                <a16:creationId xmlns:a16="http://schemas.microsoft.com/office/drawing/2014/main" id="{92E0E22A-12D5-4CD5-BFA6-48A8A983903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57350" name="Header Placeholder 5">
            <a:extLst>
              <a:ext uri="{FF2B5EF4-FFF2-40B4-BE49-F238E27FC236}">
                <a16:creationId xmlns:a16="http://schemas.microsoft.com/office/drawing/2014/main" id="{819C8A2D-6E7C-49C1-B990-F312A616C96F}"/>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57351" name="Footer Placeholder 6">
            <a:extLst>
              <a:ext uri="{FF2B5EF4-FFF2-40B4-BE49-F238E27FC236}">
                <a16:creationId xmlns:a16="http://schemas.microsoft.com/office/drawing/2014/main" id="{4E03E160-1EEB-48B6-B0EE-2815ADF1069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EC885B0-4C05-4AA0-B647-14E00AC588A6}"/>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CEA764CA-0C36-47EE-AD49-3389C1A320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b="1" dirty="0">
                <a:latin typeface="Arial" panose="020B0604020202020204" pitchFamily="34" charset="0"/>
                <a:ea typeface="ＭＳ Ｐゴシック" panose="020B0600070205080204" pitchFamily="34" charset="-128"/>
              </a:rPr>
              <a:t>Instructor notes:</a:t>
            </a:r>
          </a:p>
          <a:p>
            <a:endParaRPr lang="en-US" altLang="en-US" sz="1000" dirty="0">
              <a:latin typeface="Arial" panose="020B0604020202020204" pitchFamily="34" charset="0"/>
              <a:ea typeface="ＭＳ Ｐゴシック" panose="020B0600070205080204" pitchFamily="34" charset="-128"/>
            </a:endParaRPr>
          </a:p>
          <a:p>
            <a:r>
              <a:rPr lang="en-US" altLang="en-US" sz="1000" dirty="0">
                <a:latin typeface="Arial" panose="020B0604020202020204" pitchFamily="34" charset="0"/>
                <a:ea typeface="ＭＳ Ｐゴシック" panose="020B0600070205080204" pitchFamily="34" charset="-128"/>
              </a:rPr>
              <a:t>The U.S. government has placed a special emphasis on supporting </a:t>
            </a:r>
            <a:r>
              <a:rPr lang="en-US" altLang="en-US" sz="1000" b="1" dirty="0">
                <a:highlight>
                  <a:srgbClr val="FFFF00"/>
                </a:highlight>
                <a:latin typeface="Arial" panose="020B0604020202020204" pitchFamily="34" charset="0"/>
                <a:ea typeface="ＭＳ Ｐゴシック" panose="020B0600070205080204" pitchFamily="34" charset="-128"/>
              </a:rPr>
              <a:t>pandemic influenza </a:t>
            </a:r>
            <a:r>
              <a:rPr lang="en-US" altLang="en-US" sz="1000" dirty="0">
                <a:latin typeface="Arial" panose="020B0604020202020204" pitchFamily="34" charset="0"/>
                <a:ea typeface="ＭＳ Ｐゴシック" panose="020B0600070205080204" pitchFamily="34" charset="-128"/>
              </a:rPr>
              <a:t>planning for public and private sector businesses deemed to be critical industries and key resources (CI/KR). Critical infrastructure are the sectors that provide the production of essential goods and services, interconnectedness and operability, public safety, and security that contribute to a strong national defense and thriving economy. Key resources are facilities, sites, and groups of organized people whose destruction could cause large-scale injury, death, or destruction of property and/or profoundly damage our national prestige and confidence.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Additional guidance for CI/KR business is available at: </a:t>
            </a:r>
          </a:p>
          <a:p>
            <a:r>
              <a:rPr lang="en-US" altLang="en-US" u="sng" dirty="0">
                <a:latin typeface="Arial" panose="020B0604020202020204" pitchFamily="34" charset="0"/>
                <a:ea typeface="ＭＳ Ｐゴシック" panose="020B0600070205080204" pitchFamily="34" charset="-128"/>
                <a:hlinkClick r:id="rId3"/>
              </a:rPr>
              <a:t>www.pandemicflu.gov/plan/pdf/CIKRpandemicInfluenzaGuide.pdf</a:t>
            </a:r>
            <a:r>
              <a:rPr lang="en-US" altLang="en-US" u="sng" dirty="0">
                <a:latin typeface="Arial" panose="020B0604020202020204" pitchFamily="34" charset="0"/>
                <a:ea typeface="ＭＳ Ｐゴシック" panose="020B0600070205080204" pitchFamily="34" charset="-128"/>
              </a:rPr>
              <a:t>.</a:t>
            </a:r>
          </a:p>
          <a:p>
            <a:endParaRPr lang="en-US" altLang="en-US" u="sng" dirty="0">
              <a:latin typeface="Arial" panose="020B0604020202020204" pitchFamily="34" charset="0"/>
              <a:ea typeface="ＭＳ Ｐゴシック" panose="020B0600070205080204" pitchFamily="34" charset="-128"/>
            </a:endParaRPr>
          </a:p>
          <a:p>
            <a:r>
              <a:rPr lang="en-US" altLang="en-US" u="none" dirty="0">
                <a:latin typeface="Arial" panose="020B0604020202020204" pitchFamily="34" charset="0"/>
                <a:ea typeface="ＭＳ Ｐゴシック" panose="020B0600070205080204" pitchFamily="34" charset="-128"/>
              </a:rPr>
              <a:t>Commercial facilities include grocery stores, gas stations, and other essential services.</a:t>
            </a:r>
          </a:p>
          <a:p>
            <a:endParaRPr lang="en-US" altLang="en-US" dirty="0">
              <a:latin typeface="Arial" panose="020B0604020202020204" pitchFamily="34" charset="0"/>
              <a:ea typeface="ＭＳ Ｐゴシック" panose="020B0600070205080204" pitchFamily="34" charset="-128"/>
            </a:endParaRPr>
          </a:p>
        </p:txBody>
      </p:sp>
      <p:sp>
        <p:nvSpPr>
          <p:cNvPr id="65540" name="Slide Number Placeholder 3">
            <a:extLst>
              <a:ext uri="{FF2B5EF4-FFF2-40B4-BE49-F238E27FC236}">
                <a16:creationId xmlns:a16="http://schemas.microsoft.com/office/drawing/2014/main" id="{0D54E952-C38F-4E74-ACF4-71271BCE0B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19E370EF-0C86-4A18-AD82-7DC0DC9ADE02}" type="slidenum">
              <a:rPr lang="en-US" altLang="en-US" sz="1200" baseline="0"/>
              <a:pPr/>
              <a:t>36</a:t>
            </a:fld>
            <a:endParaRPr lang="en-US" altLang="en-US" sz="1200" baseline="0" dirty="0"/>
          </a:p>
        </p:txBody>
      </p:sp>
      <p:sp>
        <p:nvSpPr>
          <p:cNvPr id="65541" name="Date Placeholder 4">
            <a:extLst>
              <a:ext uri="{FF2B5EF4-FFF2-40B4-BE49-F238E27FC236}">
                <a16:creationId xmlns:a16="http://schemas.microsoft.com/office/drawing/2014/main" id="{D8F06C78-99A9-47F2-86A8-5D9DC4961FA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65542" name="Header Placeholder 5">
            <a:extLst>
              <a:ext uri="{FF2B5EF4-FFF2-40B4-BE49-F238E27FC236}">
                <a16:creationId xmlns:a16="http://schemas.microsoft.com/office/drawing/2014/main" id="{0561A7F2-BB36-44FE-857C-9A65FCB19AD6}"/>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65543" name="Footer Placeholder 6">
            <a:extLst>
              <a:ext uri="{FF2B5EF4-FFF2-40B4-BE49-F238E27FC236}">
                <a16:creationId xmlns:a16="http://schemas.microsoft.com/office/drawing/2014/main" id="{2BEC7E0B-3C50-46FD-B059-BA9BE55E6E8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r>
              <a:rPr lang="en-US" dirty="0"/>
              <a:t>FEMA Brochure: What is Continuity of Operations?</a:t>
            </a:r>
          </a:p>
          <a:p>
            <a:r>
              <a:rPr lang="en-US" dirty="0"/>
              <a:t>https://www.fema.gov/pdf/about/org/ncp/coop_brochure.pdf</a:t>
            </a:r>
          </a:p>
          <a:p>
            <a:endParaRPr lang="en-US" dirty="0"/>
          </a:p>
          <a:p>
            <a:r>
              <a:rPr lang="en-US" dirty="0"/>
              <a:t>Disaster Management checklist: </a:t>
            </a:r>
            <a:r>
              <a:rPr lang="en-US" dirty="0">
                <a:hlinkClick r:id="rId3"/>
              </a:rPr>
              <a:t>https://www.paho.org/disasters/index.php?option=com_docman&amp;view=download&amp;category_slug=tools&amp;alias=543-pandinflu-leadershipduring-tool-16&amp;Itemid=1179&amp;lang=en</a:t>
            </a:r>
            <a:endParaRPr lang="en-US" dirty="0"/>
          </a:p>
          <a:p>
            <a:endParaRPr lang="en-US" dirty="0"/>
          </a:p>
          <a:p>
            <a:r>
              <a:rPr lang="en-US" dirty="0"/>
              <a:t>Cross training is another important step in COOP.</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37</a:t>
            </a:fld>
            <a:endParaRPr lang="en-US" altLang="en-US" dirty="0"/>
          </a:p>
        </p:txBody>
      </p:sp>
    </p:spTree>
    <p:extLst>
      <p:ext uri="{BB962C8B-B14F-4D97-AF65-F5344CB8AC3E}">
        <p14:creationId xmlns:p14="http://schemas.microsoft.com/office/powerpoint/2010/main" val="2593655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The purpose of social distancing is to slow the spread of SARS CoV-2. A good factsheet on that topic is: </a:t>
            </a:r>
            <a:r>
              <a:rPr lang="en-US" dirty="0">
                <a:hlinkClick r:id="rId3"/>
              </a:rPr>
              <a:t>http://www.cidrap.umn.edu/sites/default/files/public/php/185/185_factsheet_social_distancing.pdf</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The public health officials are empowered to enforce the public health laws and regulations which vary state by state. Among their duties are education, inspection, quarantine, and enforcement. </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38</a:t>
            </a:fld>
            <a:endParaRPr lang="en-US" altLang="en-US" dirty="0"/>
          </a:p>
        </p:txBody>
      </p:sp>
    </p:spTree>
    <p:extLst>
      <p:ext uri="{BB962C8B-B14F-4D97-AF65-F5344CB8AC3E}">
        <p14:creationId xmlns:p14="http://schemas.microsoft.com/office/powerpoint/2010/main" val="970354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0903C989-F14A-4B59-B3C1-AAA0F2EF943F}"/>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4586ECF8-85DA-49C7-A9D4-3C12588E4E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p:txBody>
      </p:sp>
      <p:sp>
        <p:nvSpPr>
          <p:cNvPr id="71684" name="Header Placeholder 3">
            <a:extLst>
              <a:ext uri="{FF2B5EF4-FFF2-40B4-BE49-F238E27FC236}">
                <a16:creationId xmlns:a16="http://schemas.microsoft.com/office/drawing/2014/main" id="{63722802-2C22-4D5A-8B87-B57E7C16F34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71685" name="Date Placeholder 4">
            <a:extLst>
              <a:ext uri="{FF2B5EF4-FFF2-40B4-BE49-F238E27FC236}">
                <a16:creationId xmlns:a16="http://schemas.microsoft.com/office/drawing/2014/main" id="{A6DCA393-239E-48AE-BB6E-5BF2BD5ECF0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71686" name="Footer Placeholder 5">
            <a:extLst>
              <a:ext uri="{FF2B5EF4-FFF2-40B4-BE49-F238E27FC236}">
                <a16:creationId xmlns:a16="http://schemas.microsoft.com/office/drawing/2014/main" id="{C76BE061-F3D0-445A-BF38-A21D796CAA3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71687" name="Slide Number Placeholder 6">
            <a:extLst>
              <a:ext uri="{FF2B5EF4-FFF2-40B4-BE49-F238E27FC236}">
                <a16:creationId xmlns:a16="http://schemas.microsoft.com/office/drawing/2014/main" id="{16706837-9358-4327-AA75-705EFC3270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BE2D1728-6A22-481E-896D-9EF9C792E88B}" type="slidenum">
              <a:rPr lang="en-US" altLang="en-US" sz="1200" baseline="0"/>
              <a:pPr/>
              <a:t>39</a:t>
            </a:fld>
            <a:endParaRPr lang="en-US" altLang="en-US" sz="12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9FAE31C-613C-493D-80FB-2D1646F4C5E4}"/>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023D965A-893B-4DC7-812D-3E2725218B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Although there is no OSHA rule that deals specifically with the coronavirus, there are OSHA standards that cover several safety and health issues addressed in this booklet.  Many of these OSHA standards, such as for respirators or hazard communication, include training requirements for workers. See Module 3 for some of those standards.</a:t>
            </a:r>
          </a:p>
          <a:p>
            <a:endParaRPr lang="en-US" altLang="en-US" dirty="0">
              <a:latin typeface="Arial" panose="020B0604020202020204" pitchFamily="34" charset="0"/>
              <a:ea typeface="ＭＳ Ｐゴシック" panose="020B0600070205080204" pitchFamily="34" charset="-128"/>
            </a:endParaRPr>
          </a:p>
        </p:txBody>
      </p:sp>
      <p:sp>
        <p:nvSpPr>
          <p:cNvPr id="18436" name="Header Placeholder 3">
            <a:extLst>
              <a:ext uri="{FF2B5EF4-FFF2-40B4-BE49-F238E27FC236}">
                <a16:creationId xmlns:a16="http://schemas.microsoft.com/office/drawing/2014/main" id="{842D957E-E2F9-4F58-AB42-DD3B68E0C67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8437" name="Date Placeholder 4">
            <a:extLst>
              <a:ext uri="{FF2B5EF4-FFF2-40B4-BE49-F238E27FC236}">
                <a16:creationId xmlns:a16="http://schemas.microsoft.com/office/drawing/2014/main" id="{291D9D08-F7DD-4ED1-9FFD-2D3F73125A2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8438" name="Footer Placeholder 5">
            <a:extLst>
              <a:ext uri="{FF2B5EF4-FFF2-40B4-BE49-F238E27FC236}">
                <a16:creationId xmlns:a16="http://schemas.microsoft.com/office/drawing/2014/main" id="{BDF1700A-1056-4513-9EE4-A9AF9D538E3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8439" name="Slide Number Placeholder 6">
            <a:extLst>
              <a:ext uri="{FF2B5EF4-FFF2-40B4-BE49-F238E27FC236}">
                <a16:creationId xmlns:a16="http://schemas.microsoft.com/office/drawing/2014/main" id="{9AC20B1A-1098-490F-8C62-62E785D5EF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23D3EAD8-BF6D-4451-9234-AF100CC64815}" type="slidenum">
              <a:rPr lang="en-US" altLang="en-US" sz="1200" baseline="0"/>
              <a:pPr/>
              <a:t>4</a:t>
            </a:fld>
            <a:endParaRPr lang="en-US" altLang="en-US" sz="1200" baseline="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dirty="0"/>
          </a:p>
          <a:p>
            <a:r>
              <a:rPr lang="en-US" dirty="0"/>
              <a:t>CDC, Get Your Workplace Ready for Pandemic Flu, 2017, </a:t>
            </a:r>
            <a:r>
              <a:rPr lang="en-US" dirty="0">
                <a:hlinkClick r:id="rId3"/>
              </a:rPr>
              <a:t>https://www.cdc.gov/nonpharmaceutical-interventions/pdf/gr-pan-flu-work-set.pdf</a:t>
            </a:r>
            <a:endParaRPr lang="en-US" dirty="0"/>
          </a:p>
          <a:p>
            <a:r>
              <a:rPr lang="en-US" dirty="0"/>
              <a:t>OSHA, Guidance on Preparing for an Influenza Pandemic, OSHA 3327-02N 2007, </a:t>
            </a:r>
            <a:r>
              <a:rPr lang="en-US" dirty="0">
                <a:hlinkClick r:id="rId4"/>
              </a:rPr>
              <a:t>https://www.osha.gov/Publications/OSHA3327pandemic.pdf</a:t>
            </a:r>
            <a:endParaRPr lang="en-US" dirty="0"/>
          </a:p>
          <a:p>
            <a:r>
              <a:rPr lang="en-US" dirty="0"/>
              <a:t>OSHA, Guidance on Preparing Workplaces for COVID-19, OSHA 3990-03 2020, </a:t>
            </a:r>
            <a:r>
              <a:rPr lang="en-US" dirty="0">
                <a:hlinkClick r:id="rId5"/>
              </a:rPr>
              <a:t>https://www.osha.gov/Publications/OSHA3990.pdf</a:t>
            </a:r>
            <a:endParaRPr lang="en-US" dirty="0"/>
          </a:p>
          <a:p>
            <a:endParaRPr lang="en-US" dirty="0"/>
          </a:p>
          <a:p>
            <a:r>
              <a:rPr lang="en-US" dirty="0"/>
              <a:t>Although details on preparedness and response are beyond this brief awareness training, the sites above have excellent guidance on these subjects.</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40</a:t>
            </a:fld>
            <a:endParaRPr lang="en-US" altLang="en-US" dirty="0"/>
          </a:p>
        </p:txBody>
      </p:sp>
    </p:spTree>
    <p:extLst>
      <p:ext uri="{BB962C8B-B14F-4D97-AF65-F5344CB8AC3E}">
        <p14:creationId xmlns:p14="http://schemas.microsoft.com/office/powerpoint/2010/main" val="363606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Note that the information on this slide will change as the dynamics of the pandemic response change. It will be important to update it with the latest information regarding community response. Reliable sources include CDC, NIEHS WTP, OSHA, and local and state health departments.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41</a:t>
            </a:fld>
            <a:endParaRPr lang="en-US" altLang="en-US" dirty="0"/>
          </a:p>
        </p:txBody>
      </p:sp>
    </p:spTree>
    <p:extLst>
      <p:ext uri="{BB962C8B-B14F-4D97-AF65-F5344CB8AC3E}">
        <p14:creationId xmlns:p14="http://schemas.microsoft.com/office/powerpoint/2010/main" val="2547881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dirty="0"/>
          </a:p>
          <a:p>
            <a:r>
              <a:rPr lang="en-US" dirty="0"/>
              <a:t>Each state has its own workers’ compensation law. This may be relevant if a worker is exposed to SARS CoV-2 and made ill on-the-job. </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42</a:t>
            </a:fld>
            <a:endParaRPr lang="en-US" altLang="en-US" dirty="0"/>
          </a:p>
        </p:txBody>
      </p:sp>
    </p:spTree>
    <p:extLst>
      <p:ext uri="{BB962C8B-B14F-4D97-AF65-F5344CB8AC3E}">
        <p14:creationId xmlns:p14="http://schemas.microsoft.com/office/powerpoint/2010/main" val="2017002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02D79CC-B078-4FEA-B388-BE32FA5CD1EE}"/>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7C8A1710-6DA0-4356-86DE-E891DAA9A0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lang="en-US" sz="1100" b="1" dirty="0"/>
              <a:t>Instructor notes:</a:t>
            </a:r>
          </a:p>
          <a:p>
            <a:pPr>
              <a:lnSpc>
                <a:spcPct val="90000"/>
              </a:lnSpc>
            </a:pPr>
            <a:endParaRPr lang="en-US" altLang="en-US" sz="1100" dirty="0">
              <a:solidFill>
                <a:schemeClr val="tx1"/>
              </a:solidFill>
              <a:latin typeface="Arial" panose="020B0604020202020204" pitchFamily="34" charset="0"/>
              <a:ea typeface="ＭＳ Ｐゴシック" panose="020B0600070205080204" pitchFamily="34" charset="-128"/>
            </a:endParaRPr>
          </a:p>
          <a:p>
            <a:pPr>
              <a:lnSpc>
                <a:spcPct val="90000"/>
              </a:lnSpc>
            </a:pPr>
            <a:r>
              <a:rPr lang="en-US" altLang="en-US" sz="1100" dirty="0">
                <a:solidFill>
                  <a:schemeClr val="tx1"/>
                </a:solidFill>
                <a:latin typeface="Arial" panose="020B0604020202020204" pitchFamily="34" charset="0"/>
                <a:ea typeface="ＭＳ Ｐゴシック" panose="020B0600070205080204" pitchFamily="34" charset="-128"/>
              </a:rPr>
              <a:t>Regardless of exposure potential, there are several steps that everyone can take to lower the chances of becoming sick or spreading COVID-19 at work.</a:t>
            </a:r>
          </a:p>
          <a:p>
            <a:pPr>
              <a:lnSpc>
                <a:spcPct val="90000"/>
              </a:lnSpc>
            </a:pPr>
            <a:endParaRPr lang="en-US" altLang="en-US" sz="1100" dirty="0">
              <a:solidFill>
                <a:schemeClr val="tx1"/>
              </a:solidFill>
              <a:latin typeface="Arial" panose="020B0604020202020204" pitchFamily="34" charset="0"/>
              <a:ea typeface="ＭＳ Ｐゴシック" panose="020B0600070205080204" pitchFamily="34" charset="-128"/>
            </a:endParaRP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Stay home if you are sick.</a:t>
            </a: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Wash your hands frequently with soap and water for 20 seconds or use hand sanitizer if soap and water are not available.</a:t>
            </a: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Avoid touching your nose, mouth and eyes.</a:t>
            </a: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Cover your coughs and sneezes with a tissue, or cough and sneeze into your upper sleeve. </a:t>
            </a: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Dispose of tissues in no-touch trash receptacles.</a:t>
            </a: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Wash your hands or use a hand sanitizer after coughing, sneezing, or blowing your nose.</a:t>
            </a: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Avoid close contact with coworkers and customers.</a:t>
            </a:r>
          </a:p>
          <a:p>
            <a:pPr marL="171450" indent="-171450">
              <a:lnSpc>
                <a:spcPct val="90000"/>
              </a:lnSpc>
              <a:buFont typeface="Arial" panose="020B0604020202020204" pitchFamily="34" charset="0"/>
              <a:buChar char="•"/>
            </a:pPr>
            <a:r>
              <a:rPr lang="en-US" altLang="en-US" sz="1100" dirty="0">
                <a:solidFill>
                  <a:schemeClr val="tx1"/>
                </a:solidFill>
                <a:latin typeface="Arial" panose="020B0604020202020204" pitchFamily="34" charset="0"/>
                <a:ea typeface="ＭＳ Ｐゴシック" panose="020B0600070205080204" pitchFamily="34" charset="-128"/>
              </a:rPr>
              <a:t>Avoid shaking hands and always wash your hands after physical contact with others.</a:t>
            </a:r>
          </a:p>
        </p:txBody>
      </p:sp>
      <p:sp>
        <p:nvSpPr>
          <p:cNvPr id="73732" name="Slide Number Placeholder 3">
            <a:extLst>
              <a:ext uri="{FF2B5EF4-FFF2-40B4-BE49-F238E27FC236}">
                <a16:creationId xmlns:a16="http://schemas.microsoft.com/office/drawing/2014/main" id="{CD41F906-C31B-458D-85B4-A1EA94892C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D36CFDB-35BC-4F38-B592-ED0C1FADE8EE}" type="slidenum">
              <a:rPr lang="en-US" altLang="en-US" sz="1200" baseline="0"/>
              <a:pPr/>
              <a:t>43</a:t>
            </a:fld>
            <a:endParaRPr lang="en-US" altLang="en-US" sz="1200" baseline="0" dirty="0"/>
          </a:p>
        </p:txBody>
      </p:sp>
      <p:sp>
        <p:nvSpPr>
          <p:cNvPr id="73733" name="Date Placeholder 4">
            <a:extLst>
              <a:ext uri="{FF2B5EF4-FFF2-40B4-BE49-F238E27FC236}">
                <a16:creationId xmlns:a16="http://schemas.microsoft.com/office/drawing/2014/main" id="{598A67A9-0A4A-41A0-89FB-A8FF3401C14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73734" name="Header Placeholder 5">
            <a:extLst>
              <a:ext uri="{FF2B5EF4-FFF2-40B4-BE49-F238E27FC236}">
                <a16:creationId xmlns:a16="http://schemas.microsoft.com/office/drawing/2014/main" id="{04817F07-52BC-4CF6-B93A-AD5D8605E5C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73735" name="Footer Placeholder 6">
            <a:extLst>
              <a:ext uri="{FF2B5EF4-FFF2-40B4-BE49-F238E27FC236}">
                <a16:creationId xmlns:a16="http://schemas.microsoft.com/office/drawing/2014/main" id="{E8DD5F9B-1DA1-40EB-A114-078DADB2756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b="1" dirty="0"/>
          </a:p>
          <a:p>
            <a:r>
              <a:rPr lang="en-US" b="0" dirty="0"/>
              <a:t>Alternatives to shaking hands include the elbow bump, hat tip, etc.</a:t>
            </a:r>
          </a:p>
          <a:p>
            <a:endParaRPr lang="en-US" b="0" dirty="0"/>
          </a:p>
          <a:p>
            <a:r>
              <a:rPr lang="en-US" b="0" dirty="0"/>
              <a:t>Image courtesy of NUS University of Singapore, Yong Loo Lin School of Medicine</a:t>
            </a:r>
          </a:p>
          <a:p>
            <a:endParaRPr lang="en-US" b="0" dirty="0"/>
          </a:p>
          <a:p>
            <a:endParaRPr lang="en-US" b="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44</a:t>
            </a:fld>
            <a:endParaRPr lang="en-US" altLang="en-US" dirty="0"/>
          </a:p>
        </p:txBody>
      </p:sp>
    </p:spTree>
    <p:extLst>
      <p:ext uri="{BB962C8B-B14F-4D97-AF65-F5344CB8AC3E}">
        <p14:creationId xmlns:p14="http://schemas.microsoft.com/office/powerpoint/2010/main" val="1045207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8666DCD8-CF36-4BCF-B464-8CA85B412916}"/>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17CF341D-A6F7-47F8-87FB-EEF7B0C66F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Planning and preparation for COVID-19 should be integrated into existing safety and health systems and emergency plans. Elements of an effective program include but are not limited to those listed above.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Maintain flexibility so the COVID-19 plan can be modified in the event of a pandemic with “increased severity.”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System evaluation and improvement refers to organizational policies and procedures relevant to the COVID-19 workplace plan. For example, during an outbreak when a worker is absent due to respiratory illness, the employer’s absentee policy should be relaxed by not requiring a doctor’s note. The CDC has made this recommendation because they are advising people with low level symptoms NOT to go to the hospital emergency room unless they have severe symptoms.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CDC Interim Guidance for Businesses and Employers: </a:t>
            </a:r>
            <a:r>
              <a:rPr lang="en-US" dirty="0">
                <a:hlinkClick r:id="rId3"/>
              </a:rPr>
              <a:t>https://www.cdc.gov/coronavirus/2019-ncov/community/guidance-business-response.html?CDC_AA_refVal=https%3A%2F%2Fwww.cdc.gov%2Fcoronavirus%2F2019-ncov%2Fspecific-groups%2Fguidance-business-response.html</a:t>
            </a:r>
            <a:r>
              <a:rPr lang="en-US" altLang="en-US" dirty="0">
                <a:latin typeface="Arial" panose="020B0604020202020204" pitchFamily="34" charset="0"/>
                <a:ea typeface="ＭＳ Ｐゴシック" panose="020B0600070205080204" pitchFamily="34" charset="-128"/>
              </a:rPr>
              <a:t>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Family preparedness is instrumental to ensuring that a healthy staff is available and prepared to work during a pandemic.  Organizations should try to identify and assess how the impact of school/daycare/ adult care closures and other employee needs may impact the availability of employees during a pandemic.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hlinkClick r:id="rId4"/>
              </a:rPr>
              <a:t>National Academy of Sciences, Engineering and Medicine: A Guide for Public Transportation Pandemic Planning and Response</a:t>
            </a:r>
            <a:endParaRPr lang="en-US" b="0" dirty="0"/>
          </a:p>
          <a:p>
            <a:pPr eaLnBrk="1" hangingPunct="1"/>
            <a:r>
              <a:rPr lang="en-US" altLang="en-US" dirty="0">
                <a:latin typeface="Arial" panose="020B0604020202020204" pitchFamily="34" charset="0"/>
                <a:ea typeface="ＭＳ Ｐゴシック" panose="020B0600070205080204" pitchFamily="34" charset="-128"/>
              </a:rPr>
              <a:t>http://nap.edu/22414</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a:p>
            <a:pPr lvl="1" eaLnBrk="1" hangingPunct="1">
              <a:spcBef>
                <a:spcPts val="500"/>
              </a:spcBef>
              <a:spcAft>
                <a:spcPts val="500"/>
              </a:spcAft>
            </a:pP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77828" name="Slide Number Placeholder 3">
            <a:extLst>
              <a:ext uri="{FF2B5EF4-FFF2-40B4-BE49-F238E27FC236}">
                <a16:creationId xmlns:a16="http://schemas.microsoft.com/office/drawing/2014/main" id="{A35CE4BA-72F0-4576-92E6-86A1D0021C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38F7FA6-2602-4331-B62C-865B02E3D915}" type="slidenum">
              <a:rPr lang="en-US" altLang="en-US" sz="1200" baseline="0"/>
              <a:pPr/>
              <a:t>45</a:t>
            </a:fld>
            <a:endParaRPr lang="en-US" altLang="en-US" sz="1200" baseline="0" dirty="0"/>
          </a:p>
        </p:txBody>
      </p:sp>
      <p:sp>
        <p:nvSpPr>
          <p:cNvPr id="77829" name="Date Placeholder 4">
            <a:extLst>
              <a:ext uri="{FF2B5EF4-FFF2-40B4-BE49-F238E27FC236}">
                <a16:creationId xmlns:a16="http://schemas.microsoft.com/office/drawing/2014/main" id="{C9383F96-C588-4F9E-AD37-0D464CA8009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77830" name="Header Placeholder 5">
            <a:extLst>
              <a:ext uri="{FF2B5EF4-FFF2-40B4-BE49-F238E27FC236}">
                <a16:creationId xmlns:a16="http://schemas.microsoft.com/office/drawing/2014/main" id="{E297CAE8-3DD7-4784-A7BC-9EAA28DB7584}"/>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77831" name="Footer Placeholder 6">
            <a:extLst>
              <a:ext uri="{FF2B5EF4-FFF2-40B4-BE49-F238E27FC236}">
                <a16:creationId xmlns:a16="http://schemas.microsoft.com/office/drawing/2014/main" id="{804409C2-125B-443A-89F9-005DB8E86FF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A719FB7-165F-450F-917C-B00E06A60316}"/>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967E5899-11D4-48B3-A360-E15D4ACB4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 with most any hazard, there are a variety of steps that can reduce or in some cases even eliminate workers’ exposure.  A basic principle of workplace safety is to use a combination of strategies to protect workers, starting with the most effective.  This approach of moving from most effective to least effective protective measures is called the ‘hierarchy of controls.’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order of controls, from most effective to least effective is: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Elimination</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Substitution</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Engineering controls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Administrative Controls &amp; Work practices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Personal protective equipment</a:t>
            </a:r>
          </a:p>
          <a:p>
            <a:pPr marL="171450" indent="-171450">
              <a:buFont typeface="Arial" panose="020B0604020202020204" pitchFamily="34" charset="0"/>
              <a:buChar char="•"/>
            </a:pPr>
            <a:endParaRPr lang="en-US" altLang="en-US" dirty="0">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r>
              <a:rPr lang="en-US" altLang="en-US" dirty="0">
                <a:latin typeface="Arial" panose="020B0604020202020204" pitchFamily="34" charset="0"/>
                <a:ea typeface="ＭＳ Ｐゴシック" panose="020B0600070205080204" pitchFamily="34" charset="-128"/>
              </a:rPr>
              <a:t>Source: NIOSH/CDC https://www.cdc.gov/niosh/topics/hierarchy/default.html</a:t>
            </a:r>
          </a:p>
          <a:p>
            <a:pPr marL="0" indent="0">
              <a:buFont typeface="Arial" panose="020B0604020202020204" pitchFamily="34" charset="0"/>
              <a:buNone/>
            </a:pPr>
            <a:r>
              <a:rPr lang="en-US" altLang="en-US" dirty="0">
                <a:latin typeface="Arial" panose="020B0604020202020204" pitchFamily="34" charset="0"/>
                <a:ea typeface="ＭＳ Ｐゴシック" panose="020B0600070205080204" pitchFamily="34" charset="-128"/>
              </a:rPr>
              <a:t>This webpage also provides a more thorough definition of each type of control measure.</a:t>
            </a:r>
          </a:p>
          <a:p>
            <a:r>
              <a:rPr lang="en-US" altLang="en-US" dirty="0">
                <a:latin typeface="Arial" panose="020B0604020202020204" pitchFamily="34" charset="0"/>
                <a:ea typeface="ＭＳ Ｐゴシック" panose="020B0600070205080204" pitchFamily="34" charset="-128"/>
              </a:rPr>
              <a:t> </a:t>
            </a:r>
          </a:p>
        </p:txBody>
      </p:sp>
      <p:sp>
        <p:nvSpPr>
          <p:cNvPr id="79876" name="Slide Number Placeholder 3">
            <a:extLst>
              <a:ext uri="{FF2B5EF4-FFF2-40B4-BE49-F238E27FC236}">
                <a16:creationId xmlns:a16="http://schemas.microsoft.com/office/drawing/2014/main" id="{D3D3850F-CAF0-434E-A2DC-2984D0550A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FB97301-C0D6-4D15-A881-A3049241D21C}" type="slidenum">
              <a:rPr lang="en-US" altLang="en-US" sz="1200" baseline="0"/>
              <a:pPr/>
              <a:t>46</a:t>
            </a:fld>
            <a:endParaRPr lang="en-US" altLang="en-US" sz="1200" baseline="0" dirty="0"/>
          </a:p>
        </p:txBody>
      </p:sp>
      <p:sp>
        <p:nvSpPr>
          <p:cNvPr id="79877" name="Date Placeholder 4">
            <a:extLst>
              <a:ext uri="{FF2B5EF4-FFF2-40B4-BE49-F238E27FC236}">
                <a16:creationId xmlns:a16="http://schemas.microsoft.com/office/drawing/2014/main" id="{B97B0DEB-C43C-4D88-A620-549D6D528073}"/>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79878" name="Header Placeholder 5">
            <a:extLst>
              <a:ext uri="{FF2B5EF4-FFF2-40B4-BE49-F238E27FC236}">
                <a16:creationId xmlns:a16="http://schemas.microsoft.com/office/drawing/2014/main" id="{B21DEE4B-F316-49FE-94D2-03ACCA8829B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79879" name="Footer Placeholder 6">
            <a:extLst>
              <a:ext uri="{FF2B5EF4-FFF2-40B4-BE49-F238E27FC236}">
                <a16:creationId xmlns:a16="http://schemas.microsoft.com/office/drawing/2014/main" id="{327AAE1C-E1B8-4AF4-B332-1A43169DDB5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EE3466E-2180-4266-AF42-373F833D37C8}"/>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34F63224-D025-436F-9314-A69B85DB04C6}"/>
              </a:ext>
            </a:extLst>
          </p:cNvPr>
          <p:cNvSpPr>
            <a:spLocks noGrp="1"/>
          </p:cNvSpPr>
          <p:nvPr>
            <p:ph type="body" idx="1"/>
          </p:nvPr>
        </p:nvSpPr>
        <p:spPr>
          <a:xfrm>
            <a:off x="693738" y="4427538"/>
            <a:ext cx="561975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Engineering controls involve making changes to the work environment to reduce work-related hazards. These types of controls are preferred over others because they make permanent changes that reduce exposure to hazards and do not rely on worker or customer behavior. By reducing a hazard in the workplace, engineering controls are not only the most effective, but can also be the most cost-effective solutions for employers to implement.  </a:t>
            </a:r>
          </a:p>
          <a:p>
            <a:r>
              <a:rPr lang="en-US" altLang="en-US" dirty="0">
                <a:latin typeface="Arial" panose="020B0604020202020204" pitchFamily="34" charset="0"/>
                <a:ea typeface="ＭＳ Ｐゴシック" panose="020B0600070205080204" pitchFamily="34" charset="-128"/>
              </a:rPr>
              <a:t>Examples of engineering controls include:</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Using specialized ventilation to remove hazards from the air.</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Installing physical barriers, such as clear plastic sneeze guards.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Installing a drive-through window for customer service.</a:t>
            </a:r>
          </a:p>
        </p:txBody>
      </p:sp>
      <p:sp>
        <p:nvSpPr>
          <p:cNvPr id="81924" name="Slide Number Placeholder 3">
            <a:extLst>
              <a:ext uri="{FF2B5EF4-FFF2-40B4-BE49-F238E27FC236}">
                <a16:creationId xmlns:a16="http://schemas.microsoft.com/office/drawing/2014/main" id="{A8082E0B-D44E-4613-A893-5D28493A0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C28E63EA-D3CA-4D7B-93A6-FCB245EB99C3}" type="slidenum">
              <a:rPr lang="en-US" altLang="en-US" sz="1200" baseline="0"/>
              <a:pPr/>
              <a:t>47</a:t>
            </a:fld>
            <a:endParaRPr lang="en-US" altLang="en-US" sz="1200" baseline="0" dirty="0"/>
          </a:p>
        </p:txBody>
      </p:sp>
      <p:sp>
        <p:nvSpPr>
          <p:cNvPr id="81925" name="Date Placeholder 4">
            <a:extLst>
              <a:ext uri="{FF2B5EF4-FFF2-40B4-BE49-F238E27FC236}">
                <a16:creationId xmlns:a16="http://schemas.microsoft.com/office/drawing/2014/main" id="{7D48F27E-EA93-4C72-8848-702C1B14E04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81926" name="Header Placeholder 5">
            <a:extLst>
              <a:ext uri="{FF2B5EF4-FFF2-40B4-BE49-F238E27FC236}">
                <a16:creationId xmlns:a16="http://schemas.microsoft.com/office/drawing/2014/main" id="{27ACE703-9675-4651-BF01-5B469899FF6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81927" name="Footer Placeholder 6">
            <a:extLst>
              <a:ext uri="{FF2B5EF4-FFF2-40B4-BE49-F238E27FC236}">
                <a16:creationId xmlns:a16="http://schemas.microsoft.com/office/drawing/2014/main" id="{D1D140D7-52CD-45FB-8826-E2EFDD6F8BC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DE9DB42-B8AE-491D-B8F1-4327C3F6878B}"/>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41405CC4-FBC1-46F8-9489-5250CFA3BB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Engineering controls protect workers by removing or reducing COVID-19 from the work environment.  Negative pressure ventilation is an engineering control that is used staff conduct procedures that create aerosols or enter patient rooms of known or suspected COVID-19 cases.  </a:t>
            </a:r>
          </a:p>
          <a:p>
            <a:r>
              <a:rPr lang="en-US" altLang="en-US" dirty="0">
                <a:latin typeface="Arial" panose="020B0604020202020204" pitchFamily="34" charset="0"/>
                <a:ea typeface="ＭＳ Ｐゴシック" panose="020B0600070205080204" pitchFamily="34" charset="-128"/>
              </a:rPr>
              <a:t>In the photograph above, a microbiologist is conducting an experiment inside a biological safety cabinet (BSC). The airflow within the BSC helps prevent any airborne virus from escaping the confines of the cabinet.  As added protection, she is wearing a powered air purifying respirator (PAPR).</a:t>
            </a:r>
          </a:p>
          <a:p>
            <a:r>
              <a:rPr lang="en-US" altLang="en-US" dirty="0">
                <a:latin typeface="Arial" panose="020B0604020202020204" pitchFamily="34" charset="0"/>
                <a:ea typeface="ＭＳ Ｐゴシック" panose="020B0600070205080204" pitchFamily="34" charset="-128"/>
              </a:rPr>
              <a:t> </a:t>
            </a:r>
          </a:p>
        </p:txBody>
      </p:sp>
      <p:sp>
        <p:nvSpPr>
          <p:cNvPr id="83972" name="Slide Number Placeholder 3">
            <a:extLst>
              <a:ext uri="{FF2B5EF4-FFF2-40B4-BE49-F238E27FC236}">
                <a16:creationId xmlns:a16="http://schemas.microsoft.com/office/drawing/2014/main" id="{33250B69-7D07-4E9F-8C89-F6009C1D42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58498FD-4615-467F-ACB7-F8D08FF00C85}" type="slidenum">
              <a:rPr lang="en-US" altLang="en-US" sz="1200" baseline="0"/>
              <a:pPr/>
              <a:t>48</a:t>
            </a:fld>
            <a:endParaRPr lang="en-US" altLang="en-US" sz="1200" baseline="0" dirty="0"/>
          </a:p>
        </p:txBody>
      </p:sp>
      <p:sp>
        <p:nvSpPr>
          <p:cNvPr id="83973" name="Date Placeholder 4">
            <a:extLst>
              <a:ext uri="{FF2B5EF4-FFF2-40B4-BE49-F238E27FC236}">
                <a16:creationId xmlns:a16="http://schemas.microsoft.com/office/drawing/2014/main" id="{A669DFCD-3BCF-4629-88F2-19B65C495B8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83974" name="Header Placeholder 5">
            <a:extLst>
              <a:ext uri="{FF2B5EF4-FFF2-40B4-BE49-F238E27FC236}">
                <a16:creationId xmlns:a16="http://schemas.microsoft.com/office/drawing/2014/main" id="{19585320-FEF5-42FB-A5FF-D8CEB760B3B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83975" name="Footer Placeholder 6">
            <a:extLst>
              <a:ext uri="{FF2B5EF4-FFF2-40B4-BE49-F238E27FC236}">
                <a16:creationId xmlns:a16="http://schemas.microsoft.com/office/drawing/2014/main" id="{8C2BA767-FF4E-46C4-95D4-B0509B5EA0D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14FFBB2D-F4EF-4575-9D8E-DF3B7B8920E8}"/>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1838F501-0A6D-4538-9F7B-456230FCAE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Administrative controls include work practices and procedures to reduce the length, frequency or intensity of exposure to a hazard.  Employers should:</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Provide resources and a work environment that promotes personal hygiene. For example, supply tissues, no-touch trash cans, hand soap, hand sanitizer, disinfectants and disposable towels for workers to clean their work surfaces.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Develop procedures to minimize contacts between workers and between workers and patients, clients or customers.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Limit the number of staff present for high exposure tasks such as aerosol generating procedures or entering patient room.</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Provide workers with up-to-date education and training on coronavirus risk factors, and methods to prevent exposure.</a:t>
            </a:r>
          </a:p>
          <a:p>
            <a:pPr>
              <a:buFontTx/>
              <a:buChar char="•"/>
            </a:pPr>
            <a:endParaRPr lang="en-US" altLang="en-US" dirty="0">
              <a:latin typeface="Arial" panose="020B0604020202020204" pitchFamily="34" charset="0"/>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E63138E6-58FB-4F39-A5DE-AFC2514E3A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426D111-0CD5-40EB-B92E-51F79316907A}" type="slidenum">
              <a:rPr lang="en-US" altLang="en-US" sz="1200" baseline="0"/>
              <a:pPr/>
              <a:t>49</a:t>
            </a:fld>
            <a:endParaRPr lang="en-US" altLang="en-US" sz="1200" baseline="0" dirty="0"/>
          </a:p>
        </p:txBody>
      </p:sp>
      <p:sp>
        <p:nvSpPr>
          <p:cNvPr id="86021" name="Date Placeholder 4">
            <a:extLst>
              <a:ext uri="{FF2B5EF4-FFF2-40B4-BE49-F238E27FC236}">
                <a16:creationId xmlns:a16="http://schemas.microsoft.com/office/drawing/2014/main" id="{79F8B794-0AD1-488E-8B5C-218325928307}"/>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86022" name="Header Placeholder 5">
            <a:extLst>
              <a:ext uri="{FF2B5EF4-FFF2-40B4-BE49-F238E27FC236}">
                <a16:creationId xmlns:a16="http://schemas.microsoft.com/office/drawing/2014/main" id="{C3A2ABBA-0259-4C21-947A-2822DCF1BC3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86023" name="Footer Placeholder 6">
            <a:extLst>
              <a:ext uri="{FF2B5EF4-FFF2-40B4-BE49-F238E27FC236}">
                <a16:creationId xmlns:a16="http://schemas.microsoft.com/office/drawing/2014/main" id="{8985A893-BF9B-48EA-8156-803612A04E0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B6DF359-7C72-407A-85CB-AD448183FD21}"/>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DAA27885-8086-4464-8219-903CDC08A0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Click on the link to access the latest map from WHO: </a:t>
            </a:r>
            <a:r>
              <a:rPr lang="en-US" sz="1200" dirty="0">
                <a:hlinkClick r:id="rId3"/>
              </a:rPr>
              <a:t>https://experience.arcgis.com/experience/685d0ace521648f8a5beeeee1b9125cd</a:t>
            </a:r>
            <a:endParaRPr lang="en-US" sz="1200" dirty="0"/>
          </a:p>
          <a:p>
            <a:endParaRPr lang="en-US" sz="1200" dirty="0"/>
          </a:p>
          <a:p>
            <a:r>
              <a:rPr lang="en-US" sz="1200" dirty="0"/>
              <a:t>The information is limited to reported cases that have tested positive. Therefore, cases with low level or no symptoms are excluded from this map.</a:t>
            </a:r>
          </a:p>
          <a:p>
            <a:endParaRPr lang="en-US" altLang="en-US" dirty="0">
              <a:latin typeface="Arial" panose="020B0604020202020204" pitchFamily="34" charset="0"/>
              <a:ea typeface="ＭＳ Ｐゴシック" panose="020B0600070205080204" pitchFamily="34" charset="-128"/>
            </a:endParaRPr>
          </a:p>
          <a:p>
            <a:r>
              <a:rPr lang="en-US" dirty="0"/>
              <a:t>January 30, 2020, the International Health Regulations Emergency Committee of the World Health Organization declared the outbreak a “public health emergency of international concern” https://www.who.int/news-room/detail/30-01-2020-statement-on-the-second-meeting-of-the-international-health-regulations-%282005%29-emergency-committee-regarding-the-outbreak-of-novel-coronavirus-%282019-ncov%29</a:t>
            </a:r>
          </a:p>
          <a:p>
            <a:endParaRPr lang="en-US" dirty="0"/>
          </a:p>
          <a:p>
            <a:r>
              <a:rPr lang="en-US" dirty="0"/>
              <a:t>On January 31, 2020, Health and Human Services Secretary Alex M. Azar II declared a public health emergency (PHE) for the United States to aid the nation’s healthcare community in responding to COVID-19.</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According to the World Health Organization, as of March 9, 2020, there are more than 100,000 confirmed cases globally, reported in 102 countries/territories/areas.  The countries with the highest number of cases include China (80,859), Korea (7,134), Italy (5,883), and Iran (5,823)</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rPr>
              <a:t>On March 11, 2020 WHO characterized COVID-19 as a pandemic.</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WHO provides up to date information on the coronavirus: https://www.who.int/emergencies/diseases/novel-coronavirus-2019</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EA413BF5-14E4-4518-B8CF-B8AF90B91C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0682317-B451-4B99-BEFA-DBA23081D717}" type="slidenum">
              <a:rPr lang="en-US" altLang="en-US" sz="1200" baseline="0"/>
              <a:pPr/>
              <a:t>5</a:t>
            </a:fld>
            <a:endParaRPr lang="en-US" altLang="en-US" sz="1200" baseline="0" dirty="0"/>
          </a:p>
        </p:txBody>
      </p:sp>
      <p:sp>
        <p:nvSpPr>
          <p:cNvPr id="20485" name="Date Placeholder 4">
            <a:extLst>
              <a:ext uri="{FF2B5EF4-FFF2-40B4-BE49-F238E27FC236}">
                <a16:creationId xmlns:a16="http://schemas.microsoft.com/office/drawing/2014/main" id="{CBC0A730-BC5E-42EF-91B1-26FA1AE152E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20486" name="Header Placeholder 5">
            <a:extLst>
              <a:ext uri="{FF2B5EF4-FFF2-40B4-BE49-F238E27FC236}">
                <a16:creationId xmlns:a16="http://schemas.microsoft.com/office/drawing/2014/main" id="{7CCAB132-943A-4214-8960-900F0D7B9D1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20487" name="Footer Placeholder 6">
            <a:extLst>
              <a:ext uri="{FF2B5EF4-FFF2-40B4-BE49-F238E27FC236}">
                <a16:creationId xmlns:a16="http://schemas.microsoft.com/office/drawing/2014/main" id="{5C21849E-5804-4B66-945F-363C37BC32F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50</a:t>
            </a:fld>
            <a:endParaRPr lang="en-US" altLang="en-US" dirty="0"/>
          </a:p>
        </p:txBody>
      </p:sp>
    </p:spTree>
    <p:extLst>
      <p:ext uri="{BB962C8B-B14F-4D97-AF65-F5344CB8AC3E}">
        <p14:creationId xmlns:p14="http://schemas.microsoft.com/office/powerpoint/2010/main" val="4127193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0239E32-5A18-4033-80A4-E51011CA8D0D}"/>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E2BED3C6-D610-4B5F-B1BD-5DF9B301DF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Adjustments in workplace policies can also reduce exposures.</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Encouraging ill workers to stay at home without fear of any reprisals.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Discontinuing nonessential travel to locations having high prevalence of illness.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Using e-mail, websites and teleconferences to minimizing face-to-face contact between workers. Where possible, encourage flexible work arrangements such as telecommuting or flexible work hours to reduce the number of workers who must be at the work site at one time or in one specific location.</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Relying on home delivery of goods and services to reduce the number of clients or customers who must visit your workplace.</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Developing emergency communications plans. Maintain a forum for answering workers' concerns and develop Internet-based communications, if feasible.</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Provide education and training materials in an easy to understand format and in the appropriate language and literacy level for all employees.</a:t>
            </a:r>
          </a:p>
          <a:p>
            <a:endParaRPr lang="en-US" altLang="en-US" dirty="0">
              <a:latin typeface="Arial" panose="020B0604020202020204" pitchFamily="34" charset="0"/>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68D584CB-EEE0-4E64-9DBA-095517533A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07315379-C669-475C-8FC9-485310A808B0}" type="slidenum">
              <a:rPr lang="en-US" altLang="en-US" sz="1200" baseline="0"/>
              <a:pPr/>
              <a:t>51</a:t>
            </a:fld>
            <a:endParaRPr lang="en-US" altLang="en-US" sz="1200" baseline="0" dirty="0"/>
          </a:p>
        </p:txBody>
      </p:sp>
      <p:sp>
        <p:nvSpPr>
          <p:cNvPr id="88069" name="Date Placeholder 4">
            <a:extLst>
              <a:ext uri="{FF2B5EF4-FFF2-40B4-BE49-F238E27FC236}">
                <a16:creationId xmlns:a16="http://schemas.microsoft.com/office/drawing/2014/main" id="{AFA761D7-78FA-46BA-9766-10EF9CD2246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88070" name="Header Placeholder 5">
            <a:extLst>
              <a:ext uri="{FF2B5EF4-FFF2-40B4-BE49-F238E27FC236}">
                <a16:creationId xmlns:a16="http://schemas.microsoft.com/office/drawing/2014/main" id="{A647988F-C638-4DAA-955F-6581D831972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88071" name="Footer Placeholder 6">
            <a:extLst>
              <a:ext uri="{FF2B5EF4-FFF2-40B4-BE49-F238E27FC236}">
                <a16:creationId xmlns:a16="http://schemas.microsoft.com/office/drawing/2014/main" id="{F3470726-9E69-43CA-89B1-4925EA20EA2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935611">
              <a:defRPr/>
            </a:pPr>
            <a:endParaRPr lang="en-US" b="1" u="sng" dirty="0"/>
          </a:p>
          <a:p>
            <a:pPr marL="171244" indent="-171244">
              <a:buFont typeface="Arial" panose="020B0604020202020204" pitchFamily="34" charset="0"/>
              <a:buChar char="•"/>
            </a:pPr>
            <a:r>
              <a:rPr lang="en-US" sz="1000" dirty="0"/>
              <a:t>Workers and union representatives have a right to obtain a copy of the PPE assessment. It is a best practice when labor and management work together to conduct the PPE hazard assessments.</a:t>
            </a:r>
          </a:p>
          <a:p>
            <a:pPr marL="171244" indent="-171244">
              <a:buFont typeface="Arial" panose="020B0604020202020204" pitchFamily="34" charset="0"/>
              <a:buChar char="•"/>
            </a:pPr>
            <a:r>
              <a:rPr lang="en-US" sz="1000" dirty="0"/>
              <a:t>If you would like to learn more about the selection of PPE for co-workers who have potential occupational exposure to SARS CoV-2, take a look at the assessment.</a:t>
            </a:r>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52</a:t>
            </a:fld>
            <a:endParaRPr lang="en-US" dirty="0"/>
          </a:p>
        </p:txBody>
      </p:sp>
    </p:spTree>
    <p:extLst>
      <p:ext uri="{BB962C8B-B14F-4D97-AF65-F5344CB8AC3E}">
        <p14:creationId xmlns:p14="http://schemas.microsoft.com/office/powerpoint/2010/main" val="12675900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marR="0" lvl="0" indent="-171244"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b="1" dirty="0"/>
              <a:t>Instructor notes:</a:t>
            </a:r>
          </a:p>
          <a:p>
            <a:pPr marL="0" indent="0">
              <a:buFont typeface="Arial" panose="020B0604020202020204" pitchFamily="34" charset="0"/>
              <a:buNone/>
            </a:pPr>
            <a:endParaRPr lang="en-US" sz="1000" dirty="0"/>
          </a:p>
          <a:p>
            <a:pPr marL="171244" indent="-171244">
              <a:buFont typeface="Arial" panose="020B0604020202020204" pitchFamily="34" charset="0"/>
              <a:buChar char="•"/>
            </a:pPr>
            <a:r>
              <a:rPr lang="en-US" sz="1000" dirty="0"/>
              <a:t>The CDC guidelines for healthcare include disinfecting immediately any visibly contaminated PPE surfaces, equipment, or patient care area surfaces using an EPA-registered disinfectant wipe. They also recommend performing regular cleaning and disinfection of patient care area surfaces, even absent visible contamination. They state that </a:t>
            </a:r>
            <a:r>
              <a:rPr lang="en-US" sz="1000" dirty="0">
                <a:cs typeface="+mn-cs"/>
              </a:rPr>
              <a:t>this should be performed only by nurses or physicians as part of patient care activities in order to limit the number of additional healthcare workers who enter the room.</a:t>
            </a:r>
          </a:p>
          <a:p>
            <a:pPr marL="171244" indent="-171244">
              <a:buFont typeface="Arial" panose="020B0604020202020204" pitchFamily="34" charset="0"/>
              <a:buChar char="•"/>
            </a:pPr>
            <a:r>
              <a:rPr lang="en-US" sz="1000" dirty="0">
                <a:cs typeface="+mn-cs"/>
              </a:rPr>
              <a:t>Decontamination procedures are specific to the industry, job task, and work site. Decontamination is critical because workers can become contaminated with infectious material while taking off PPE and respirators.</a:t>
            </a:r>
          </a:p>
          <a:p>
            <a:pPr marL="171244" indent="-171244">
              <a:buFont typeface="Arial" panose="020B0604020202020204" pitchFamily="34" charset="0"/>
              <a:buChar char="•"/>
            </a:pPr>
            <a:endParaRPr lang="en-US" sz="1000" dirty="0">
              <a:cs typeface="+mn-cs"/>
            </a:endParaRPr>
          </a:p>
          <a:p>
            <a:pPr marL="171244" marR="0" lvl="0" indent="-171244"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000" dirty="0">
                <a:cs typeface="+mn-cs"/>
              </a:rPr>
              <a:t>Use Products with Emerging Viral Pathogens AND Human Coronavirus claims for use against SARS-CoV-2. Although </a:t>
            </a:r>
            <a:r>
              <a:rPr lang="en-US" sz="1000" b="0" i="0" u="none" strike="noStrike" kern="1200" dirty="0">
                <a:solidFill>
                  <a:schemeClr val="tx1"/>
                </a:solidFill>
                <a:effectLst/>
                <a:latin typeface="Arial" charset="0"/>
                <a:ea typeface="ＭＳ Ｐゴシック" pitchFamily="48" charset="-128"/>
                <a:cs typeface="+mn-cs"/>
              </a:rPr>
              <a:t>there is little info on the effectiveness of disinfectants on SARS Coronavirus 2; however, disinfectants effective against other coronaviruses should be effective for SARS Coronavirus 2 so use the appropriate EPA-registered disinfectants. </a:t>
            </a:r>
            <a:r>
              <a:rPr lang="en-US" sz="1000" dirty="0">
                <a:cs typeface="+mn-cs"/>
              </a:rPr>
              <a:t>See: https://www.epa.gov/pesticide-registration/list-n-disinfectants-use-against-sars-cov-2 </a:t>
            </a:r>
          </a:p>
          <a:p>
            <a:pPr marL="0" indent="0">
              <a:buFont typeface="Arial" panose="020B0604020202020204" pitchFamily="34" charset="0"/>
              <a:buNone/>
            </a:pPr>
            <a:endParaRPr lang="en-US" sz="1000" dirty="0">
              <a:cs typeface="+mn-cs"/>
            </a:endParaRPr>
          </a:p>
          <a:p>
            <a:pPr marL="0" indent="0">
              <a:buFont typeface="Arial" panose="020B0604020202020204" pitchFamily="34" charset="0"/>
              <a:buNone/>
            </a:pPr>
            <a:r>
              <a:rPr lang="en-US" sz="1000" dirty="0">
                <a:cs typeface="+mn-cs"/>
              </a:rPr>
              <a:t>CDC guidelines for household settings: https://www.cdc.gov/coronavirus/2019-ncov/community/home/cleaning-disinfection.html#routine-cleaning</a:t>
            </a:r>
          </a:p>
          <a:p>
            <a:pPr marL="0" indent="0">
              <a:buFont typeface="Arial" panose="020B0604020202020204" pitchFamily="34" charset="0"/>
              <a:buNone/>
            </a:pPr>
            <a:endParaRPr lang="en-US" sz="1000" dirty="0">
              <a:cs typeface="+mn-cs"/>
            </a:endParaRPr>
          </a:p>
          <a:p>
            <a:r>
              <a:rPr lang="en-US" sz="1200" b="1" i="0" kern="1200" dirty="0">
                <a:solidFill>
                  <a:schemeClr val="tx1"/>
                </a:solidFill>
                <a:effectLst/>
                <a:latin typeface="Arial" charset="0"/>
                <a:ea typeface="ＭＳ Ｐゴシック" pitchFamily="48" charset="-128"/>
                <a:cs typeface="+mn-cs"/>
              </a:rPr>
              <a:t>Cleaning</a:t>
            </a:r>
            <a:r>
              <a:rPr lang="en-US" sz="1200" b="0" i="0" kern="1200" dirty="0">
                <a:solidFill>
                  <a:schemeClr val="tx1"/>
                </a:solidFill>
                <a:effectLst/>
                <a:latin typeface="Arial" charset="0"/>
                <a:ea typeface="ＭＳ Ｐゴシック" pitchFamily="48" charset="-128"/>
                <a:cs typeface="+mn-cs"/>
              </a:rPr>
              <a:t> refers to the removal of germs, dirt, and impurities from surfaces. Cleaning does not kill germs, but by removing them, it lowers their numbers and the risk of spreading infection.</a:t>
            </a:r>
          </a:p>
          <a:p>
            <a:endParaRPr lang="en-US" sz="1200" b="0" i="0" kern="1200" dirty="0">
              <a:solidFill>
                <a:schemeClr val="tx1"/>
              </a:solidFill>
              <a:effectLst/>
              <a:latin typeface="Arial" charset="0"/>
              <a:ea typeface="ＭＳ Ｐゴシック" pitchFamily="48" charset="-128"/>
              <a:cs typeface="+mn-cs"/>
            </a:endParaRPr>
          </a:p>
          <a:p>
            <a:r>
              <a:rPr lang="en-US" sz="1200" b="1" i="0" kern="1200" dirty="0">
                <a:solidFill>
                  <a:schemeClr val="tx1"/>
                </a:solidFill>
                <a:effectLst/>
                <a:latin typeface="Arial" charset="0"/>
                <a:ea typeface="ＭＳ Ｐゴシック" pitchFamily="48" charset="-128"/>
                <a:cs typeface="+mn-cs"/>
              </a:rPr>
              <a:t>Disinfecting</a:t>
            </a:r>
            <a:r>
              <a:rPr lang="en-US" sz="1200" b="0" i="0" kern="1200" dirty="0">
                <a:solidFill>
                  <a:schemeClr val="tx1"/>
                </a:solidFill>
                <a:effectLst/>
                <a:latin typeface="Arial" charset="0"/>
                <a:ea typeface="ＭＳ Ｐゴシック" pitchFamily="48" charset="-128"/>
                <a:cs typeface="+mn-cs"/>
              </a:rPr>
              <a:t> refers to using chemicals to kill germs on surfaces. This process does not necessarily clean dirty surfaces or remove germs, but by killing germs on a surface </a:t>
            </a:r>
            <a:r>
              <a:rPr lang="en-US" sz="1200" b="0" i="1" kern="1200" dirty="0">
                <a:solidFill>
                  <a:schemeClr val="tx1"/>
                </a:solidFill>
                <a:effectLst/>
                <a:latin typeface="Arial" charset="0"/>
                <a:ea typeface="ＭＳ Ｐゴシック" pitchFamily="48" charset="-128"/>
                <a:cs typeface="+mn-cs"/>
              </a:rPr>
              <a:t>after </a:t>
            </a:r>
            <a:r>
              <a:rPr lang="en-US" sz="1200" b="0" i="0" kern="1200" dirty="0">
                <a:solidFill>
                  <a:schemeClr val="tx1"/>
                </a:solidFill>
                <a:effectLst/>
                <a:latin typeface="Arial" charset="0"/>
                <a:ea typeface="ＭＳ Ｐゴシック" pitchFamily="48" charset="-128"/>
                <a:cs typeface="+mn-cs"/>
              </a:rPr>
              <a:t>cleaning, it can further lower the risk of spreading infection.</a:t>
            </a:r>
            <a:endParaRPr lang="en-US" sz="1000" dirty="0">
              <a:cs typeface="+mn-cs"/>
            </a:endParaRPr>
          </a:p>
          <a:p>
            <a:pPr marL="171244" indent="-171244">
              <a:buFont typeface="Arial" panose="020B0604020202020204" pitchFamily="34" charset="0"/>
              <a:buChar char="•"/>
            </a:pPr>
            <a:endParaRPr lang="en-US" sz="1000" dirty="0">
              <a:cs typeface="+mn-cs"/>
            </a:endParaRPr>
          </a:p>
          <a:p>
            <a:endParaRPr lang="en-US" sz="1000" dirty="0"/>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53</a:t>
            </a:fld>
            <a:endParaRPr lang="en-US" dirty="0"/>
          </a:p>
        </p:txBody>
      </p:sp>
    </p:spTree>
    <p:extLst>
      <p:ext uri="{BB962C8B-B14F-4D97-AF65-F5344CB8AC3E}">
        <p14:creationId xmlns:p14="http://schemas.microsoft.com/office/powerpoint/2010/main" val="1861734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83B6942E-8BF8-4FEE-80CE-17124147A49B}"/>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D7A6FB17-E553-492B-80BC-2911C362C7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Respirators are used to prevent breathing in hazards that are in the air.  Respirators protect the wearer by either filtering the air before it is inhaled by the worker, or by supplying air from a safe source. Most respirators that protect the worker by filtering the air are designed to fit tightly against the face, and thereby  provide a seal between the respirator's edge and the face. When there is a proper seal, the air the worker breathes passes through the respirator’s filter, which captures contaminants. If there is not a tight seal, the air passes through the gaps between the face and the respirator and contaminants are not filtered from the air that the worker breathes.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National Institute for Occupational Safety and Health, part of the CDC, certifies air purifying respirators, sometimes called particulate respirators, in the following categories based on the resistance to oil, which can reduce efficiency:</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N95, N99, N100 - Filters at least 95%, 99%, 99.97% of airborne particles. Not resistant to oil.</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R95, R99, R100 - Filters at least 95%, 99%, 99.97% of airborne particles. Somewhat resistant to oil.</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P95, P99, P100 - Filters at least 95%, 99%, 99.97% of airborne particles. Strongly resistant to oil.</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NIOSH approved respirators will be marked “NIOSH” and the N, R, P categories.</a:t>
            </a:r>
          </a:p>
          <a:p>
            <a:pPr marL="0" indent="0">
              <a:buFont typeface="Arial" panose="020B0604020202020204" pitchFamily="34" charset="0"/>
              <a:buNone/>
            </a:pPr>
            <a:endParaRPr lang="en-US" altLang="en-US" dirty="0">
              <a:latin typeface="Arial" panose="020B0604020202020204" pitchFamily="34" charset="0"/>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3F06C6BF-6BA2-407E-BEFE-B7309950D6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219C4156-EE61-4E5A-9A63-C21AF266AF94}" type="slidenum">
              <a:rPr lang="en-US" altLang="en-US" sz="1200" baseline="0"/>
              <a:pPr/>
              <a:t>54</a:t>
            </a:fld>
            <a:endParaRPr lang="en-US" altLang="en-US" sz="1200" baseline="0" dirty="0"/>
          </a:p>
        </p:txBody>
      </p:sp>
      <p:sp>
        <p:nvSpPr>
          <p:cNvPr id="94213" name="Date Placeholder 4">
            <a:extLst>
              <a:ext uri="{FF2B5EF4-FFF2-40B4-BE49-F238E27FC236}">
                <a16:creationId xmlns:a16="http://schemas.microsoft.com/office/drawing/2014/main" id="{C89F6302-2DBC-40CE-8C5C-332A6C6FD3C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94214" name="Header Placeholder 5">
            <a:extLst>
              <a:ext uri="{FF2B5EF4-FFF2-40B4-BE49-F238E27FC236}">
                <a16:creationId xmlns:a16="http://schemas.microsoft.com/office/drawing/2014/main" id="{38B5FE5F-8BBD-4216-9DD8-9043277D3DE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94215" name="Footer Placeholder 6">
            <a:extLst>
              <a:ext uri="{FF2B5EF4-FFF2-40B4-BE49-F238E27FC236}">
                <a16:creationId xmlns:a16="http://schemas.microsoft.com/office/drawing/2014/main" id="{9F77BE70-3AD4-419B-90C7-D55E613A044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8D89D880-C84A-4631-841F-6881F90C0A44}"/>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28C8CB5F-64DF-43E7-ADB3-96DD82580A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There are many types of respirators that are designed to be reused and that provide a number of advantages over disposable respirators against airborne hazards.  A half-face or full-face elastomeric air-purifying respirator provides a tighter fit. A full face elastomeric has a higher level of protection than a disposable or half face respirator.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Powered air purifying respirators can be either tight-fitting or loose fitting depending on the design.  In either case, air is drawn in by a pump and travels through a hose.  The air passes through a filter before being blown across the worker’s face.</a:t>
            </a:r>
          </a:p>
          <a:p>
            <a:endParaRPr lang="en-US" altLang="en-US" dirty="0">
              <a:latin typeface="Arial" panose="020B060402020202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D6D44CBF-8281-4507-9817-6D1342B7AE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0F2E335E-385B-4670-A627-5C8CF6BA3797}" type="slidenum">
              <a:rPr lang="en-US" altLang="en-US" sz="1200" baseline="0"/>
              <a:pPr/>
              <a:t>55</a:t>
            </a:fld>
            <a:endParaRPr lang="en-US" altLang="en-US" sz="1200" baseline="0" dirty="0"/>
          </a:p>
        </p:txBody>
      </p:sp>
      <p:sp>
        <p:nvSpPr>
          <p:cNvPr id="96261" name="Date Placeholder 4">
            <a:extLst>
              <a:ext uri="{FF2B5EF4-FFF2-40B4-BE49-F238E27FC236}">
                <a16:creationId xmlns:a16="http://schemas.microsoft.com/office/drawing/2014/main" id="{F3B8935C-340A-400F-A7E5-8FCC15E4B47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96262" name="Header Placeholder 5">
            <a:extLst>
              <a:ext uri="{FF2B5EF4-FFF2-40B4-BE49-F238E27FC236}">
                <a16:creationId xmlns:a16="http://schemas.microsoft.com/office/drawing/2014/main" id="{AECBC0CE-7D61-4EAA-88D2-C70404586D5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96263" name="Footer Placeholder 6">
            <a:extLst>
              <a:ext uri="{FF2B5EF4-FFF2-40B4-BE49-F238E27FC236}">
                <a16:creationId xmlns:a16="http://schemas.microsoft.com/office/drawing/2014/main" id="{A0418989-EE7A-441C-976E-F26267B2D5A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E505FC1-1360-48D0-91E9-FAE14E3FFC6C}"/>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0A5BEE89-7E2B-497D-9B71-E2C824C3FF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lang="en-US" sz="1100" b="1" dirty="0"/>
              <a:t>Instructor notes:</a:t>
            </a:r>
          </a:p>
          <a:p>
            <a:pPr>
              <a:lnSpc>
                <a:spcPct val="90000"/>
              </a:lnSpc>
            </a:pPr>
            <a:endParaRPr lang="en-US" altLang="en-US" sz="1100" dirty="0">
              <a:latin typeface="Arial" panose="020B0604020202020204" pitchFamily="34" charset="0"/>
              <a:ea typeface="ＭＳ Ｐゴシック" panose="020B0600070205080204" pitchFamily="34" charset="-128"/>
            </a:endParaRPr>
          </a:p>
          <a:p>
            <a:pPr>
              <a:lnSpc>
                <a:spcPct val="90000"/>
              </a:lnSpc>
            </a:pPr>
            <a:r>
              <a:rPr lang="en-US" altLang="en-US" sz="1100" dirty="0">
                <a:latin typeface="Arial" panose="020B0604020202020204" pitchFamily="34" charset="0"/>
                <a:ea typeface="ＭＳ Ｐゴシック" panose="020B0600070205080204" pitchFamily="34" charset="-128"/>
              </a:rPr>
              <a:t>Surgical masks are not respirators. Surgical masks are not designed or certified to prevent the wearer from inhaling small airborne hazards, such as viruses, or virus particles.  Surgical or procedure masks do not form a tight seal against the user's face. Therefore, when the wearer breathes in, much of the potentially infectious air passes through gaps between the face and the surgical mask. Second, many surgical masks are not made of a material that can filter microscopic particles.  Only surgical masks that are cleared by the U.S. Food and Drug Administration and legally marketed in the United States have been tested for their ability to resist blood and body fluids can be used.</a:t>
            </a:r>
          </a:p>
          <a:p>
            <a:pPr>
              <a:lnSpc>
                <a:spcPct val="90000"/>
              </a:lnSpc>
            </a:pPr>
            <a:endParaRPr lang="en-US" altLang="en-US" sz="1100" dirty="0">
              <a:latin typeface="Arial" panose="020B0604020202020204" pitchFamily="34" charset="0"/>
              <a:ea typeface="ＭＳ Ｐゴシック" panose="020B0600070205080204" pitchFamily="34" charset="-128"/>
            </a:endParaRPr>
          </a:p>
          <a:p>
            <a:pPr>
              <a:lnSpc>
                <a:spcPct val="90000"/>
              </a:lnSpc>
            </a:pPr>
            <a:r>
              <a:rPr lang="en-US" altLang="en-US" sz="1100" dirty="0">
                <a:latin typeface="Arial" panose="020B0604020202020204" pitchFamily="34" charset="0"/>
                <a:ea typeface="ＭＳ Ｐゴシック" panose="020B0600070205080204" pitchFamily="34" charset="-128"/>
              </a:rPr>
              <a:t>Surgical masks are used as a physical barrier to protect employees from hazards such as splashes of large droplets of blood or body fluids. Surgical masks also prevent contamination by trapping large particles of body fluids that may contain bacteria or viruses when they are expelled when the wearer coughs and sneezes. </a:t>
            </a:r>
          </a:p>
          <a:p>
            <a:pPr>
              <a:lnSpc>
                <a:spcPct val="90000"/>
              </a:lnSpc>
            </a:pPr>
            <a:r>
              <a:rPr lang="en-US" altLang="en-US" sz="1100" dirty="0">
                <a:latin typeface="Arial" panose="020B0604020202020204" pitchFamily="34" charset="0"/>
                <a:ea typeface="ＭＳ Ｐゴシック" panose="020B0600070205080204" pitchFamily="34" charset="-128"/>
              </a:rPr>
              <a:t>Surgical/procedure masks are used for several different purposes, including:</a:t>
            </a:r>
          </a:p>
          <a:p>
            <a:pPr>
              <a:lnSpc>
                <a:spcPct val="90000"/>
              </a:lnSpc>
            </a:pPr>
            <a:endParaRPr lang="en-US" altLang="en-US" sz="1100" dirty="0">
              <a:latin typeface="Arial" panose="020B0604020202020204" pitchFamily="34" charset="0"/>
              <a:ea typeface="ＭＳ Ｐゴシック" panose="020B0600070205080204" pitchFamily="34" charset="-128"/>
            </a:endParaRPr>
          </a:p>
          <a:p>
            <a:pPr marL="171450" indent="-171450">
              <a:lnSpc>
                <a:spcPct val="90000"/>
              </a:lnSpc>
              <a:buFont typeface="Arial" panose="020B0604020202020204" pitchFamily="34" charset="0"/>
              <a:buChar char="•"/>
            </a:pPr>
            <a:r>
              <a:rPr lang="en-US" altLang="en-US" sz="1100" dirty="0">
                <a:latin typeface="Arial" panose="020B0604020202020204" pitchFamily="34" charset="0"/>
                <a:ea typeface="ＭＳ Ｐゴシック" panose="020B0600070205080204" pitchFamily="34" charset="-128"/>
              </a:rPr>
              <a:t>Being placed on sick people to limit the spread of infectious respiratory secretions to others.</a:t>
            </a:r>
          </a:p>
          <a:p>
            <a:pPr marL="171450" indent="-171450">
              <a:lnSpc>
                <a:spcPct val="90000"/>
              </a:lnSpc>
              <a:buFont typeface="Arial" panose="020B0604020202020204" pitchFamily="34" charset="0"/>
              <a:buChar char="•"/>
            </a:pPr>
            <a:r>
              <a:rPr lang="en-US" altLang="en-US" sz="1100" dirty="0">
                <a:latin typeface="Arial" panose="020B0604020202020204" pitchFamily="34" charset="0"/>
                <a:ea typeface="ＭＳ Ｐゴシック" panose="020B0600070205080204" pitchFamily="34" charset="-128"/>
              </a:rPr>
              <a:t>Worn by healthcare providers to prevent accidental contamination of patients' wounds by the organisms normally present in mucus and saliva</a:t>
            </a:r>
          </a:p>
          <a:p>
            <a:pPr marL="171450" indent="-171450">
              <a:lnSpc>
                <a:spcPct val="90000"/>
              </a:lnSpc>
              <a:buFont typeface="Arial" panose="020B0604020202020204" pitchFamily="34" charset="0"/>
              <a:buChar char="•"/>
            </a:pPr>
            <a:r>
              <a:rPr lang="en-US" altLang="en-US" sz="1100" dirty="0">
                <a:latin typeface="Arial" panose="020B0604020202020204" pitchFamily="34" charset="0"/>
                <a:ea typeface="ＭＳ Ｐゴシック" panose="020B0600070205080204" pitchFamily="34" charset="-128"/>
              </a:rPr>
              <a:t>Worn by employees to protect themselves from splashes or sprays of blood or body fluids; they may also have the effect of keeping contaminated fingers/hands away from the mouth and nose.</a:t>
            </a:r>
          </a:p>
          <a:p>
            <a:pPr marL="171450" indent="-171450">
              <a:lnSpc>
                <a:spcPct val="90000"/>
              </a:lnSpc>
              <a:buFont typeface="Arial" panose="020B0604020202020204" pitchFamily="34" charset="0"/>
              <a:buChar char="•"/>
            </a:pPr>
            <a:endParaRPr lang="en-US" altLang="en-US" sz="1100" dirty="0">
              <a:latin typeface="Arial" panose="020B0604020202020204" pitchFamily="34" charset="0"/>
              <a:ea typeface="ＭＳ Ｐゴシック" panose="020B0600070205080204" pitchFamily="34" charset="-128"/>
            </a:endParaRPr>
          </a:p>
          <a:p>
            <a:pPr marL="0" indent="0">
              <a:lnSpc>
                <a:spcPct val="90000"/>
              </a:lnSpc>
              <a:buFont typeface="Arial" panose="020B0604020202020204" pitchFamily="34" charset="0"/>
              <a:buNone/>
            </a:pPr>
            <a:r>
              <a:rPr lang="en-US" sz="1200" b="0" i="0" u="none" strike="noStrike" kern="1200" dirty="0">
                <a:solidFill>
                  <a:schemeClr val="tx1"/>
                </a:solidFill>
                <a:effectLst/>
                <a:latin typeface="Arial" charset="0"/>
                <a:ea typeface="ＭＳ Ｐゴシック" pitchFamily="48" charset="-128"/>
                <a:cs typeface="+mn-cs"/>
              </a:rPr>
              <a:t>Bandannas, neck gators, etc. are not respirators  - their use DOES NOT afford any protection to inhalation of airborne droplets containing the virus. However using one of these items may reduce the frequency that people touch their face.</a:t>
            </a:r>
            <a:endParaRPr lang="en-US" altLang="en-US" sz="1100" dirty="0">
              <a:latin typeface="Arial" panose="020B0604020202020204" pitchFamily="34" charset="0"/>
              <a:ea typeface="ＭＳ Ｐゴシック" panose="020B0600070205080204" pitchFamily="34" charset="-128"/>
            </a:endParaRPr>
          </a:p>
          <a:p>
            <a:pPr>
              <a:lnSpc>
                <a:spcPct val="90000"/>
              </a:lnSpc>
            </a:pPr>
            <a:endParaRPr lang="en-US" altLang="en-US" sz="1100" dirty="0">
              <a:latin typeface="Arial" panose="020B0604020202020204" pitchFamily="34" charset="0"/>
              <a:ea typeface="ＭＳ Ｐゴシック" panose="020B0600070205080204" pitchFamily="34" charset="-128"/>
            </a:endParaRPr>
          </a:p>
          <a:p>
            <a:endParaRPr lang="en-US" altLang="en-US" sz="1100" dirty="0">
              <a:latin typeface="Arial" panose="020B0604020202020204" pitchFamily="34" charset="0"/>
              <a:ea typeface="ＭＳ Ｐゴシック" panose="020B0600070205080204" pitchFamily="34" charset="-128"/>
            </a:endParaRPr>
          </a:p>
        </p:txBody>
      </p:sp>
      <p:sp>
        <p:nvSpPr>
          <p:cNvPr id="98308" name="Slide Number Placeholder 3">
            <a:extLst>
              <a:ext uri="{FF2B5EF4-FFF2-40B4-BE49-F238E27FC236}">
                <a16:creationId xmlns:a16="http://schemas.microsoft.com/office/drawing/2014/main" id="{9D2CB5A3-AB23-4178-9F09-4232EF0276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A5DAED6D-064A-4E4E-A6E6-B05EFC7D89C2}" type="slidenum">
              <a:rPr lang="en-US" altLang="en-US" sz="1200" baseline="0"/>
              <a:pPr/>
              <a:t>56</a:t>
            </a:fld>
            <a:endParaRPr lang="en-US" altLang="en-US" sz="1200" baseline="0" dirty="0"/>
          </a:p>
        </p:txBody>
      </p:sp>
      <p:sp>
        <p:nvSpPr>
          <p:cNvPr id="98309" name="Date Placeholder 4">
            <a:extLst>
              <a:ext uri="{FF2B5EF4-FFF2-40B4-BE49-F238E27FC236}">
                <a16:creationId xmlns:a16="http://schemas.microsoft.com/office/drawing/2014/main" id="{F83F379B-98E9-4B52-A80D-6A8365EB439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98310" name="Header Placeholder 5">
            <a:extLst>
              <a:ext uri="{FF2B5EF4-FFF2-40B4-BE49-F238E27FC236}">
                <a16:creationId xmlns:a16="http://schemas.microsoft.com/office/drawing/2014/main" id="{B41723CB-F2CD-46BE-BD26-2C893155C91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98311" name="Footer Placeholder 6">
            <a:extLst>
              <a:ext uri="{FF2B5EF4-FFF2-40B4-BE49-F238E27FC236}">
                <a16:creationId xmlns:a16="http://schemas.microsoft.com/office/drawing/2014/main" id="{90EA37E3-DDE8-4D52-8E27-158F9EA3045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6F4236A-2AB4-48F9-89E4-3D004EA06F68}"/>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FF4C32A5-FD26-47E1-A544-26472B5350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Instructor notes:</a:t>
            </a:r>
          </a:p>
          <a:p>
            <a:endParaRPr lang="en-US" altLang="en-US" b="1"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Respirators must be used according to OSHA’s Standard 1910.134.  OSHA requires that employers:</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Have a written program with worksite specific procedures.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Select respirators based on the hazards in the workplace.</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Provide a medical evaluation to determine the employee’s ability to wear a respirator.</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Fit test respirators that require a tight seal between the worker’s face and the respirator.</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Establish and implement procedures for the proper use of respirators.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Provide for cleaning, storage, and repair of respirators.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Ensure that all filters, cartridges and canisters are labeled and color coded.</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Train workers at least once a year on the proper use and limitations of respirators.</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Conduct an evaluation to make sure the respiratory program is being properly implemented.</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Keep records on medical evaluations, fit testing and other aspects of the program.</a:t>
            </a:r>
          </a:p>
          <a:p>
            <a:pPr marL="171450" indent="-171450">
              <a:buFont typeface="Arial" panose="020B0604020202020204" pitchFamily="34" charset="0"/>
              <a:buChar char="•"/>
            </a:pPr>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dirty="0">
                <a:latin typeface="Arial" panose="020B0604020202020204" pitchFamily="34" charset="0"/>
                <a:ea typeface="ＭＳ Ｐゴシック" panose="020B0600070205080204" pitchFamily="34" charset="-128"/>
              </a:rPr>
              <a:t>Due to the shortage of respirators, NIOSH has issued a memo regarding extended and reuse of N95 air purifying respirators. https://www.cdc.gov/niosh/topics/hcwcontrols/recommendedguidanceextuse.html</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100356" name="Slide Number Placeholder 3">
            <a:extLst>
              <a:ext uri="{FF2B5EF4-FFF2-40B4-BE49-F238E27FC236}">
                <a16:creationId xmlns:a16="http://schemas.microsoft.com/office/drawing/2014/main" id="{5C376EEE-C340-4073-BE19-A2BDDEBEDC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A5F942DE-9257-45A3-90A9-014D005A615F}" type="slidenum">
              <a:rPr lang="en-US" altLang="en-US" sz="1200" baseline="0"/>
              <a:pPr/>
              <a:t>57</a:t>
            </a:fld>
            <a:endParaRPr lang="en-US" altLang="en-US" sz="1200" baseline="0" dirty="0"/>
          </a:p>
        </p:txBody>
      </p:sp>
      <p:sp>
        <p:nvSpPr>
          <p:cNvPr id="100357" name="Date Placeholder 4">
            <a:extLst>
              <a:ext uri="{FF2B5EF4-FFF2-40B4-BE49-F238E27FC236}">
                <a16:creationId xmlns:a16="http://schemas.microsoft.com/office/drawing/2014/main" id="{4397625F-41B8-43EA-9215-67ECD90BA56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00358" name="Header Placeholder 5">
            <a:extLst>
              <a:ext uri="{FF2B5EF4-FFF2-40B4-BE49-F238E27FC236}">
                <a16:creationId xmlns:a16="http://schemas.microsoft.com/office/drawing/2014/main" id="{F255C86A-107A-4066-91DA-8703EE25BFD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00359" name="Footer Placeholder 6">
            <a:extLst>
              <a:ext uri="{FF2B5EF4-FFF2-40B4-BE49-F238E27FC236}">
                <a16:creationId xmlns:a16="http://schemas.microsoft.com/office/drawing/2014/main" id="{AF7D76B7-B708-45A5-8D63-8941771B68A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b="1" dirty="0"/>
              <a:t>Instructor notes:</a:t>
            </a:r>
          </a:p>
          <a:p>
            <a:pPr marL="171244" indent="-171244">
              <a:buFont typeface="Arial" panose="020B0604020202020204" pitchFamily="34" charset="0"/>
              <a:buChar char="•"/>
            </a:pPr>
            <a:endParaRPr lang="en-US" sz="1000" dirty="0"/>
          </a:p>
          <a:p>
            <a:pPr marL="171244" indent="-171244">
              <a:buFont typeface="Arial" panose="020B0604020202020204" pitchFamily="34" charset="0"/>
              <a:buChar char="•"/>
            </a:pPr>
            <a:r>
              <a:rPr lang="en-US" sz="1000" dirty="0"/>
              <a:t>Early identification and isolation of suspect cases is the most important measures to contain the spread of coronavirus. Hospitals play a key role in the rapid ID of COVID-19 cases. Other industries can also be alert to these factors. Coordination between hospitals and public health authorities is critical.</a:t>
            </a:r>
          </a:p>
          <a:p>
            <a:pPr marL="171244" indent="-171244" defTabSz="913303">
              <a:buFont typeface="Arial" panose="020B0604020202020204" pitchFamily="34" charset="0"/>
              <a:buChar char="•"/>
            </a:pPr>
            <a:r>
              <a:rPr lang="en-US" dirty="0"/>
              <a:t>https://www.cdc.gov/coronavirus/2019-ncov/healthcare-facilities/index.html</a:t>
            </a:r>
          </a:p>
          <a:p>
            <a:pPr marL="171244" indent="-171244" defTabSz="913303">
              <a:buFont typeface="Arial" panose="020B0604020202020204" pitchFamily="34" charset="0"/>
              <a:buChar char="•"/>
            </a:pPr>
            <a:r>
              <a:rPr lang="en-US" dirty="0"/>
              <a:t>https://www.cdc.gov/coronavirus/2019-nCoV/hcp/index.html</a:t>
            </a:r>
          </a:p>
          <a:p>
            <a:pPr marL="171244" indent="-171244" defTabSz="913303">
              <a:buFont typeface="Arial" panose="020B0604020202020204" pitchFamily="34" charset="0"/>
              <a:buChar char="•"/>
            </a:pPr>
            <a:endParaRPr lang="en-US" dirty="0"/>
          </a:p>
          <a:p>
            <a:pPr marL="0" marR="0" lvl="0" indent="0" algn="l" defTabSz="913303"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Cal/OSHA Interim Guidance on Coronavirus for Health Care Facilities: Efficient Use of Respirator Supplies. This document provides advice on use of expired respirators in healthcare facilities during the supply shortage. </a:t>
            </a:r>
            <a:r>
              <a:rPr lang="en-US" dirty="0">
                <a:hlinkClick r:id="rId3"/>
              </a:rPr>
              <a:t>https://www.dir.ca.gov/dosh/documents/Use-of-Respirator-Supplies.pdf</a:t>
            </a:r>
            <a:endParaRPr lang="en-US" altLang="en-US" dirty="0">
              <a:latin typeface="Arial" panose="020B0604020202020204" pitchFamily="34" charset="0"/>
              <a:ea typeface="ＭＳ Ｐゴシック" panose="020B0600070205080204" pitchFamily="34" charset="-128"/>
            </a:endParaRPr>
          </a:p>
          <a:p>
            <a:pPr marL="0" indent="0" defTabSz="913303">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58</a:t>
            </a:fld>
            <a:endParaRPr lang="en-US" dirty="0"/>
          </a:p>
        </p:txBody>
      </p:sp>
    </p:spTree>
    <p:extLst>
      <p:ext uri="{BB962C8B-B14F-4D97-AF65-F5344CB8AC3E}">
        <p14:creationId xmlns:p14="http://schemas.microsoft.com/office/powerpoint/2010/main" val="571089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7FFE0927-53D9-4EAB-8F63-41BDE6047E9B}"/>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7D8DBC07-2F09-42B7-A1BE-D65315142F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Personal protective equipment protects against exposures to COVID-19 that cannot be eliminated or reduced by other measures.  Workers need to use gloves, gowns, and face/eye protection.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Respirators approved by the National Institute for Occupational Safety and Health (NIOSH) are needed to prevent inhaling aerosolized SARS CoV-2 particles. At a minimum, workers need to wear an N95 respirator.  A higher level of respiratory protection, such as a powered air-purifying respirator or PAPR, should be worn during high hazard procedures that generate aerosols.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Respirators should not be used after the expiration date. Maintaining equipment that is current should be part of the practices and procedures in the workplace.  NOTE: some of the respirators in the national stockpile that are being released for use in the national emergency are expired. NIOSH has tested batches and found most of them to be still useable. Also Cal/OSHA has issued guidance as has NIOSH on prioritizing use of respirators during the shortage. See the links on slides 58 and 59.</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NOTE: OSHA has issued Temporary Enforcement Guidance - Healthcare Respiratory Protection Annual Fit-Testing for N95 Filtering Facepieces During the COVID-19 Outbreak in recognition of the shortage of N95s: </a:t>
            </a:r>
            <a:r>
              <a:rPr lang="en-US" dirty="0">
                <a:hlinkClick r:id="rId3"/>
              </a:rPr>
              <a:t>https://www.osha.gov/memos/2020-03-14/temporary-enforcement-guidance-healthcare-respiratory-protection-annual-fit</a:t>
            </a:r>
            <a:endParaRPr lang="en-US" dirty="0"/>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Due to PPE shortage, people using PPE in training should be careful to conserve the equipment for use after training.  NIOSH and OSHA have published guidance that says In order to conserve the supply of N95 respirators, healthcare facilities should understand which of their healthcare personnel do and do not need to be in a respiratory protection program and thus medically evaluated, trained, and fit tested. If training and fit testing are conducted during two separate steps, it is possible to allow limited re-use of N95 respirators used by individual workers during both steps. https://www.cdc.gov/coronavirus/2019-ncov/hcp/respirators-strategy/conventional-capacity-strategies.html </a:t>
            </a:r>
          </a:p>
        </p:txBody>
      </p:sp>
      <p:sp>
        <p:nvSpPr>
          <p:cNvPr id="102404" name="Slide Number Placeholder 3">
            <a:extLst>
              <a:ext uri="{FF2B5EF4-FFF2-40B4-BE49-F238E27FC236}">
                <a16:creationId xmlns:a16="http://schemas.microsoft.com/office/drawing/2014/main" id="{F15622A6-AB60-4880-96D1-A1C63BE6B4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BDA55D75-B8E8-4F1A-A07E-3CF47B9E9BE8}" type="slidenum">
              <a:rPr lang="en-US" altLang="en-US" sz="1200" baseline="0"/>
              <a:pPr/>
              <a:t>59</a:t>
            </a:fld>
            <a:endParaRPr lang="en-US" altLang="en-US" sz="1200" baseline="0" dirty="0"/>
          </a:p>
        </p:txBody>
      </p:sp>
      <p:sp>
        <p:nvSpPr>
          <p:cNvPr id="102405" name="Date Placeholder 4">
            <a:extLst>
              <a:ext uri="{FF2B5EF4-FFF2-40B4-BE49-F238E27FC236}">
                <a16:creationId xmlns:a16="http://schemas.microsoft.com/office/drawing/2014/main" id="{4A520882-9237-4FE6-97D3-48E6E88F3D92}"/>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02406" name="Header Placeholder 5">
            <a:extLst>
              <a:ext uri="{FF2B5EF4-FFF2-40B4-BE49-F238E27FC236}">
                <a16:creationId xmlns:a16="http://schemas.microsoft.com/office/drawing/2014/main" id="{13C11EB1-BC15-4436-A375-5869790E515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02407" name="Footer Placeholder 6">
            <a:extLst>
              <a:ext uri="{FF2B5EF4-FFF2-40B4-BE49-F238E27FC236}">
                <a16:creationId xmlns:a16="http://schemas.microsoft.com/office/drawing/2014/main" id="{1E0FE67B-EB69-4B57-996B-BE4D2B38794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9A94D49D-938C-4198-BEA7-13E0C0975662}"/>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B76328A2-D4CD-44E5-A607-5A9CB36ED3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lang="en-US" altLang="en-US" sz="1100" b="1" dirty="0"/>
              <a:t>Instructor notes: </a:t>
            </a:r>
          </a:p>
          <a:p>
            <a:pPr>
              <a:lnSpc>
                <a:spcPct val="90000"/>
              </a:lnSpc>
            </a:pPr>
            <a:endParaRPr lang="en-US" altLang="en-US" sz="1100" dirty="0">
              <a:latin typeface="Arial" panose="020B0604020202020204" pitchFamily="34" charset="0"/>
              <a:ea typeface="ＭＳ Ｐゴシック" panose="020B0600070205080204" pitchFamily="34" charset="-128"/>
            </a:endParaRPr>
          </a:p>
          <a:p>
            <a:pPr>
              <a:lnSpc>
                <a:spcPct val="90000"/>
              </a:lnSpc>
            </a:pPr>
            <a:r>
              <a:rPr lang="en-US" altLang="en-US" sz="1100" dirty="0">
                <a:latin typeface="Arial" panose="020B0604020202020204" pitchFamily="34" charset="0"/>
                <a:ea typeface="ＭＳ Ｐゴシック" panose="020B0600070205080204" pitchFamily="34" charset="-128"/>
              </a:rPr>
              <a:t>WHO, WHO Director-General’s opening remarks at the media briefing on COVID-19 – 11 March 2020 </a:t>
            </a:r>
          </a:p>
          <a:p>
            <a:pPr>
              <a:lnSpc>
                <a:spcPct val="90000"/>
              </a:lnSpc>
            </a:pPr>
            <a:r>
              <a:rPr lang="en-US" altLang="en-US" sz="1100" dirty="0">
                <a:latin typeface="Arial" panose="020B0604020202020204" pitchFamily="34" charset="0"/>
                <a:ea typeface="ＭＳ Ｐゴシック" panose="020B0600070205080204" pitchFamily="34" charset="-128"/>
              </a:rPr>
              <a:t>https://www.who.int/dg/speeches/detail/who-director-general-s-opening-remarks-at-the-media-briefing-on-covid-19---11-march-2020</a:t>
            </a:r>
          </a:p>
          <a:p>
            <a:pPr>
              <a:lnSpc>
                <a:spcPct val="90000"/>
              </a:lnSpc>
            </a:pPr>
            <a:endParaRPr lang="en-US" altLang="en-US" sz="1100" dirty="0">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9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pitchFamily="48" charset="-128"/>
                <a:cs typeface="+mn-cs"/>
              </a:rPr>
              <a:t> Source for potential cases: </a:t>
            </a:r>
            <a:r>
              <a:rPr lang="en-US" sz="1100" dirty="0">
                <a:hlinkClick r:id="rId3"/>
              </a:rPr>
              <a:t>https://www.nytimes.com/2020/03/13/us/coronavirus-deaths-estimate.html</a:t>
            </a:r>
            <a:endParaRPr lang="en-US" sz="1100" dirty="0"/>
          </a:p>
          <a:p>
            <a:pPr marL="0" marR="0" lvl="0" indent="0" algn="l" defTabSz="914400" rtl="0" eaLnBrk="1" fontAlgn="base" latinLnBrk="0" hangingPunct="1">
              <a:lnSpc>
                <a:spcPct val="90000"/>
              </a:lnSpc>
              <a:spcBef>
                <a:spcPct val="30000"/>
              </a:spcBef>
              <a:spcAft>
                <a:spcPct val="0"/>
              </a:spcAft>
              <a:buClrTx/>
              <a:buSzTx/>
              <a:buFontTx/>
              <a:buNone/>
              <a:tabLst/>
              <a:defRPr/>
            </a:pPr>
            <a:endParaRPr lang="en-US" altLang="en-US" sz="1100" dirty="0">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90000"/>
              </a:lnSpc>
              <a:spcBef>
                <a:spcPct val="30000"/>
              </a:spcBef>
              <a:spcAft>
                <a:spcPct val="0"/>
              </a:spcAft>
              <a:buClrTx/>
              <a:buSzTx/>
              <a:buFontTx/>
              <a:buNone/>
              <a:tabLst/>
              <a:defRPr/>
            </a:pPr>
            <a:r>
              <a:rPr lang="en-US" altLang="en-US" sz="1100" dirty="0">
                <a:latin typeface="Arial" panose="020B0604020202020204" pitchFamily="34" charset="0"/>
                <a:ea typeface="ＭＳ Ｐゴシック" panose="020B0600070205080204" pitchFamily="34" charset="-128"/>
              </a:rPr>
              <a:t>Detail on occupational exposure will come later. </a:t>
            </a:r>
          </a:p>
        </p:txBody>
      </p:sp>
      <p:sp>
        <p:nvSpPr>
          <p:cNvPr id="22532" name="Slide Number Placeholder 3">
            <a:extLst>
              <a:ext uri="{FF2B5EF4-FFF2-40B4-BE49-F238E27FC236}">
                <a16:creationId xmlns:a16="http://schemas.microsoft.com/office/drawing/2014/main" id="{289A9795-F1A9-401B-85FC-9C70FCD5B9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9CF1824-196B-4272-AB59-A2F569F3D84D}" type="slidenum">
              <a:rPr lang="en-US" altLang="en-US" sz="1200" baseline="0"/>
              <a:pPr/>
              <a:t>6</a:t>
            </a:fld>
            <a:endParaRPr lang="en-US" altLang="en-US" sz="1200" baseline="0" dirty="0"/>
          </a:p>
        </p:txBody>
      </p:sp>
      <p:sp>
        <p:nvSpPr>
          <p:cNvPr id="22533" name="Date Placeholder 4">
            <a:extLst>
              <a:ext uri="{FF2B5EF4-FFF2-40B4-BE49-F238E27FC236}">
                <a16:creationId xmlns:a16="http://schemas.microsoft.com/office/drawing/2014/main" id="{03546900-229D-4CB2-BC97-30A1ABB95BD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22534" name="Header Placeholder 5">
            <a:extLst>
              <a:ext uri="{FF2B5EF4-FFF2-40B4-BE49-F238E27FC236}">
                <a16:creationId xmlns:a16="http://schemas.microsoft.com/office/drawing/2014/main" id="{561D9196-06D0-4C41-A2A1-D3090ED5ABB6}"/>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22535" name="Footer Placeholder 6">
            <a:extLst>
              <a:ext uri="{FF2B5EF4-FFF2-40B4-BE49-F238E27FC236}">
                <a16:creationId xmlns:a16="http://schemas.microsoft.com/office/drawing/2014/main" id="{88EE24D9-CF1A-49D6-B457-C0C027EEF56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b="1" u="sng" dirty="0"/>
          </a:p>
          <a:p>
            <a:r>
              <a:rPr lang="en-US" b="0" u="none" dirty="0"/>
              <a:t>Photo: courtesy of defense.gov</a:t>
            </a:r>
          </a:p>
          <a:p>
            <a:endParaRPr lang="en-US" b="0" u="none" dirty="0"/>
          </a:p>
          <a:p>
            <a:r>
              <a:rPr lang="en-US" sz="1200" b="0" i="0" u="none" strike="noStrike" kern="1200" dirty="0">
                <a:solidFill>
                  <a:schemeClr val="tx1"/>
                </a:solidFill>
                <a:effectLst/>
                <a:latin typeface="Arial" charset="0"/>
                <a:ea typeface="ＭＳ Ｐゴシック" pitchFamily="48" charset="-128"/>
                <a:cs typeface="+mn-cs"/>
              </a:rPr>
              <a:t>For awareness level training, distance learning is going to be more prevalent in this national emergency due to the inability for gatherings of people in classrooms and travel of instructors.</a:t>
            </a:r>
            <a:r>
              <a:rPr lang="en-US" dirty="0"/>
              <a:t> However, for donning and doffing of PPE and respirators, hands on training is necessary. Many studies have documented that improper donning and doffing have caused workers to be contaminated. </a:t>
            </a:r>
          </a:p>
          <a:p>
            <a:endParaRPr lang="en-US" b="0" u="none" dirty="0"/>
          </a:p>
          <a:p>
            <a:r>
              <a:rPr lang="en-US" b="1" dirty="0"/>
              <a:t>Reference: </a:t>
            </a:r>
            <a:r>
              <a:rPr lang="en-US" dirty="0"/>
              <a:t>JAMA Intern Med. 2015;175(12):1904-1910. doi:10.1001/jamainternmed.2015.4535</a:t>
            </a:r>
          </a:p>
          <a:p>
            <a:r>
              <a:rPr lang="en-US" dirty="0"/>
              <a:t>Published online October 12, 2015.</a:t>
            </a:r>
          </a:p>
          <a:p>
            <a:endParaRPr lang="en-US" dirty="0"/>
          </a:p>
          <a:p>
            <a:r>
              <a:rPr lang="en-US" b="1" dirty="0"/>
              <a:t>CONCLUSIONS AND RELEVANCE </a:t>
            </a:r>
            <a:r>
              <a:rPr lang="en-US" dirty="0"/>
              <a:t>Contamination of the skin and clothing of health care personnel occurs frequently during removal of contaminated gloves or gowns. Educational interventions that include practice with immediate visual feedback on skin and clothing contamination can significantly reduce the risk of contamination during removal of PPE.</a:t>
            </a:r>
          </a:p>
          <a:p>
            <a:endParaRPr lang="en-US" b="0" u="none" dirty="0"/>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60</a:t>
            </a:fld>
            <a:endParaRPr lang="en-US" dirty="0"/>
          </a:p>
        </p:txBody>
      </p:sp>
    </p:spTree>
    <p:extLst>
      <p:ext uri="{BB962C8B-B14F-4D97-AF65-F5344CB8AC3E}">
        <p14:creationId xmlns:p14="http://schemas.microsoft.com/office/powerpoint/2010/main" val="16774065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40CB668-71BF-4F74-8514-8784BA8F008A}"/>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AC8D95B6-DF68-4BC7-AEEF-C62B4B1F7C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t>In general, sharing of PPE is not advised as it can spread contamination and compromise the fit and effectiveness of the equipment.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https://www.fda.gov/medical-devices/personal-protective-equipment-infection-control/questions-about-personal-protective-equipment-ppe</a:t>
            </a:r>
            <a:endParaRPr lang="en-US" sz="1200" b="0" dirty="0"/>
          </a:p>
          <a:p>
            <a:endParaRPr lang="en-US" altLang="en-US" dirty="0">
              <a:latin typeface="Arial" panose="020B0604020202020204" pitchFamily="34" charset="0"/>
              <a:ea typeface="ＭＳ Ｐゴシック" panose="020B0600070205080204" pitchFamily="34" charset="-128"/>
            </a:endParaRPr>
          </a:p>
        </p:txBody>
      </p:sp>
      <p:sp>
        <p:nvSpPr>
          <p:cNvPr id="75780" name="Header Placeholder 3">
            <a:extLst>
              <a:ext uri="{FF2B5EF4-FFF2-40B4-BE49-F238E27FC236}">
                <a16:creationId xmlns:a16="http://schemas.microsoft.com/office/drawing/2014/main" id="{6D0AB71B-1E05-4B16-B7AB-F1F9A31A25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75781" name="Date Placeholder 4">
            <a:extLst>
              <a:ext uri="{FF2B5EF4-FFF2-40B4-BE49-F238E27FC236}">
                <a16:creationId xmlns:a16="http://schemas.microsoft.com/office/drawing/2014/main" id="{429207AB-92BB-4C1F-9A2C-84B1C6F346C9}"/>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75782" name="Footer Placeholder 5">
            <a:extLst>
              <a:ext uri="{FF2B5EF4-FFF2-40B4-BE49-F238E27FC236}">
                <a16:creationId xmlns:a16="http://schemas.microsoft.com/office/drawing/2014/main" id="{56C806DC-81FD-4593-8867-8C37A9C9E6A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75783" name="Slide Number Placeholder 6">
            <a:extLst>
              <a:ext uri="{FF2B5EF4-FFF2-40B4-BE49-F238E27FC236}">
                <a16:creationId xmlns:a16="http://schemas.microsoft.com/office/drawing/2014/main" id="{64E4A741-A275-43B6-B3C2-1DA2661741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42BC4638-9548-4FA6-836D-67BAD1183012}" type="slidenum">
              <a:rPr lang="en-US" altLang="en-US" sz="1200" baseline="0"/>
              <a:pPr/>
              <a:t>61</a:t>
            </a:fld>
            <a:endParaRPr lang="en-US" altLang="en-US" sz="1200" baseline="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dirty="0"/>
          </a:p>
          <a:p>
            <a:r>
              <a:rPr lang="en-US" dirty="0"/>
              <a:t>CDC, Get Your Workplace Ready for Pandemic Flu, 2017, </a:t>
            </a:r>
            <a:r>
              <a:rPr lang="en-US" dirty="0">
                <a:hlinkClick r:id="rId3"/>
              </a:rPr>
              <a:t>https://www.cdc.gov/nonpharmaceutical-interventions/pdf/gr-pan-flu-work-set.pdf</a:t>
            </a:r>
            <a:endParaRPr lang="en-US" dirty="0"/>
          </a:p>
          <a:p>
            <a:r>
              <a:rPr lang="en-US" dirty="0"/>
              <a:t>OSHA, Guidance on Preparing for an Influenza Pandemic, OSHA 3327-02N 2007, </a:t>
            </a:r>
            <a:r>
              <a:rPr lang="en-US" dirty="0">
                <a:hlinkClick r:id="rId4"/>
              </a:rPr>
              <a:t>https://www.osha.gov/Publications/OSHA3327pandemic.pdf</a:t>
            </a:r>
            <a:endParaRPr lang="en-US" dirty="0"/>
          </a:p>
          <a:p>
            <a:r>
              <a:rPr lang="en-US" dirty="0"/>
              <a:t>OSHA, Guidance on Preparing Workplaces for COVID-19, OSHA 3990-03 2020, </a:t>
            </a:r>
            <a:r>
              <a:rPr lang="en-US" dirty="0">
                <a:hlinkClick r:id="rId5"/>
              </a:rPr>
              <a:t>https://www.osha.gov/Publications/OSHA3990.pdf</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62</a:t>
            </a:fld>
            <a:endParaRPr lang="en-US" altLang="en-US" dirty="0"/>
          </a:p>
        </p:txBody>
      </p:sp>
    </p:spTree>
    <p:extLst>
      <p:ext uri="{BB962C8B-B14F-4D97-AF65-F5344CB8AC3E}">
        <p14:creationId xmlns:p14="http://schemas.microsoft.com/office/powerpoint/2010/main" val="4061981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3AAC1ED-7901-48AB-B8EB-34C1B9E3DF79}"/>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2139524D-9347-4184-9725-11C64E0E63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Workers who use chemicals for cleaning and disinfection must understand the hazards of using these substances.  OSHA’s Hazard Communication Standard, 1910.1200, requires employers to:</a:t>
            </a:r>
          </a:p>
          <a:p>
            <a:endParaRPr lang="en-US" altLang="en-US"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Maintain a list of all hazardous chemicals in the workplace.</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Ensure all chemical containers are labeled.</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Obtain and make available chemical information sheets (material safety data sheets) for all hazardous chemicals in the workplace.</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Provide training to workers on hazardous chemicals, and</a:t>
            </a:r>
          </a:p>
          <a:p>
            <a:pPr marL="171450" indent="-171450">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Develop and implement a written program on how to inform workers of hazardous chemicals in each of their workplaces.</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106500" name="Slide Number Placeholder 3">
            <a:extLst>
              <a:ext uri="{FF2B5EF4-FFF2-40B4-BE49-F238E27FC236}">
                <a16:creationId xmlns:a16="http://schemas.microsoft.com/office/drawing/2014/main" id="{5BCBF895-0C1B-419A-98D7-3810B223D7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374106F-490D-4A30-A9A7-18FC8874EFA8}" type="slidenum">
              <a:rPr lang="en-US" altLang="en-US" sz="1200" baseline="0"/>
              <a:pPr/>
              <a:t>63</a:t>
            </a:fld>
            <a:endParaRPr lang="en-US" altLang="en-US" sz="1200" baseline="0" dirty="0"/>
          </a:p>
        </p:txBody>
      </p:sp>
      <p:sp>
        <p:nvSpPr>
          <p:cNvPr id="106501" name="Date Placeholder 4">
            <a:extLst>
              <a:ext uri="{FF2B5EF4-FFF2-40B4-BE49-F238E27FC236}">
                <a16:creationId xmlns:a16="http://schemas.microsoft.com/office/drawing/2014/main" id="{334CACE0-1154-4F51-BB61-65075A7C4C6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06502" name="Header Placeholder 5">
            <a:extLst>
              <a:ext uri="{FF2B5EF4-FFF2-40B4-BE49-F238E27FC236}">
                <a16:creationId xmlns:a16="http://schemas.microsoft.com/office/drawing/2014/main" id="{A642D416-9216-45DE-ABCE-0826A7C9186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06503" name="Footer Placeholder 6">
            <a:extLst>
              <a:ext uri="{FF2B5EF4-FFF2-40B4-BE49-F238E27FC236}">
                <a16:creationId xmlns:a16="http://schemas.microsoft.com/office/drawing/2014/main" id="{BAFCC10D-49A6-4683-B20F-72E97BBE9880}"/>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52102D39-8E45-4E78-BE89-A4EE0B791996}"/>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49705A1A-45D2-42CD-9CAA-96636106E2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r>
              <a:rPr lang="en-US" altLang="en-US" dirty="0">
                <a:latin typeface="Arial" panose="020B0604020202020204" pitchFamily="34" charset="0"/>
                <a:ea typeface="ＭＳ Ｐゴシック" panose="020B0600070205080204" pitchFamily="34" charset="-128"/>
              </a:rPr>
              <a:t>Portable containers usually have to be labeled.  Employers are not required to label portable containers when a worker transfers a chemical from a labeled container as long as </a:t>
            </a:r>
            <a:r>
              <a:rPr lang="en-US" altLang="en-US" u="sng" dirty="0">
                <a:latin typeface="Arial" panose="020B0604020202020204" pitchFamily="34" charset="0"/>
                <a:ea typeface="ＭＳ Ｐゴシック" panose="020B0600070205080204" pitchFamily="34" charset="-128"/>
              </a:rPr>
              <a:t>only</a:t>
            </a:r>
            <a:r>
              <a:rPr lang="en-US" altLang="en-US" dirty="0">
                <a:latin typeface="Arial" panose="020B0604020202020204" pitchFamily="34" charset="0"/>
                <a:ea typeface="ＭＳ Ｐゴシック" panose="020B0600070205080204" pitchFamily="34" charset="-128"/>
              </a:rPr>
              <a:t> that employee will use the portable container during his or her shift.  </a:t>
            </a:r>
          </a:p>
        </p:txBody>
      </p:sp>
      <p:sp>
        <p:nvSpPr>
          <p:cNvPr id="108548" name="Slide Number Placeholder 3">
            <a:extLst>
              <a:ext uri="{FF2B5EF4-FFF2-40B4-BE49-F238E27FC236}">
                <a16:creationId xmlns:a16="http://schemas.microsoft.com/office/drawing/2014/main" id="{D19C666C-752F-4C1A-AD47-194004FCE4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2C8C70EF-83F4-4D49-8A45-001B4999565C}" type="slidenum">
              <a:rPr lang="en-US" altLang="en-US" sz="1200" baseline="0"/>
              <a:pPr/>
              <a:t>64</a:t>
            </a:fld>
            <a:endParaRPr lang="en-US" altLang="en-US" sz="1200" baseline="0" dirty="0"/>
          </a:p>
        </p:txBody>
      </p:sp>
      <p:sp>
        <p:nvSpPr>
          <p:cNvPr id="108549" name="Date Placeholder 4">
            <a:extLst>
              <a:ext uri="{FF2B5EF4-FFF2-40B4-BE49-F238E27FC236}">
                <a16:creationId xmlns:a16="http://schemas.microsoft.com/office/drawing/2014/main" id="{C5BC6E76-F59B-4642-9BAA-BADA471B9F3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08550" name="Header Placeholder 5">
            <a:extLst>
              <a:ext uri="{FF2B5EF4-FFF2-40B4-BE49-F238E27FC236}">
                <a16:creationId xmlns:a16="http://schemas.microsoft.com/office/drawing/2014/main" id="{2EE7DC6C-D207-43D5-B596-0697519FCE2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08551" name="Footer Placeholder 6">
            <a:extLst>
              <a:ext uri="{FF2B5EF4-FFF2-40B4-BE49-F238E27FC236}">
                <a16:creationId xmlns:a16="http://schemas.microsoft.com/office/drawing/2014/main" id="{558C6670-764D-4F85-BDC4-4644D043BE6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7073D2F5-EFEF-46C6-B516-9D51EA82EC03}"/>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08D1EA9C-0E9D-4FE0-A36E-8D64CC0427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r>
              <a:rPr lang="en-US" altLang="en-US" dirty="0">
                <a:latin typeface="Arial" panose="020B0604020202020204" pitchFamily="34" charset="0"/>
                <a:ea typeface="ＭＳ Ｐゴシック" panose="020B0600070205080204" pitchFamily="34" charset="-128"/>
              </a:rPr>
              <a:t>California’s State OSHA program issued an Aerosol Transmission Disease Standard (ATD) in the summer of 2009.  While it only applies to certain workplaces in California, it is a very good model of precautions that should be taken elsewhere.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California’s ATD Standard applies to</a:t>
            </a:r>
            <a:r>
              <a:rPr lang="en-US" altLang="en-US" b="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health care settings such as hospitals, skilled nursing facilities, clinics, medical offices, and other outpatient medical facilities, long term health care facilities and hospices, and medical outreach services.  It also covers paramedic and emergency medical services including these services when provided by firefighters and other emergency responders and medical transport.   The standard also applies to facilities that are designated to receive persons arriving from the scene of an uncontrolled release of hazardous substances, police services, correctional facilities, drug rehabilitation centers, homeless shelters and other settings.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standard requires a variety of engineering controls, work practices and administrative controls, and personal protective equipment depending on the nature of the exposure risk.</a:t>
            </a:r>
          </a:p>
        </p:txBody>
      </p:sp>
      <p:sp>
        <p:nvSpPr>
          <p:cNvPr id="114692" name="Slide Number Placeholder 3">
            <a:extLst>
              <a:ext uri="{FF2B5EF4-FFF2-40B4-BE49-F238E27FC236}">
                <a16:creationId xmlns:a16="http://schemas.microsoft.com/office/drawing/2014/main" id="{71776BB0-A664-46E5-9229-9CE39DF7C1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94CD0B51-AFC3-4387-B517-53DCAE3C743F}" type="slidenum">
              <a:rPr lang="en-US" altLang="en-US" sz="1200" baseline="0"/>
              <a:pPr/>
              <a:t>65</a:t>
            </a:fld>
            <a:endParaRPr lang="en-US" altLang="en-US" sz="1200" baseline="0" dirty="0"/>
          </a:p>
        </p:txBody>
      </p:sp>
      <p:sp>
        <p:nvSpPr>
          <p:cNvPr id="114693" name="Date Placeholder 4">
            <a:extLst>
              <a:ext uri="{FF2B5EF4-FFF2-40B4-BE49-F238E27FC236}">
                <a16:creationId xmlns:a16="http://schemas.microsoft.com/office/drawing/2014/main" id="{384365F4-7BE8-40D9-B960-5064E628582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14694" name="Header Placeholder 5">
            <a:extLst>
              <a:ext uri="{FF2B5EF4-FFF2-40B4-BE49-F238E27FC236}">
                <a16:creationId xmlns:a16="http://schemas.microsoft.com/office/drawing/2014/main" id="{0FB663A5-400A-452C-9C28-0C3F49FE939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14695" name="Footer Placeholder 6">
            <a:extLst>
              <a:ext uri="{FF2B5EF4-FFF2-40B4-BE49-F238E27FC236}">
                <a16:creationId xmlns:a16="http://schemas.microsoft.com/office/drawing/2014/main" id="{23AD69E0-8046-4ADC-A872-438368F6C7C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r>
              <a:rPr lang="en-US" dirty="0"/>
              <a:t>See the NIEHS Disaster Worker Resiliency Training for additional training opportunities. https://tools.niehs.nih.gov/wetp/index.cfm?id=2528 </a:t>
            </a:r>
          </a:p>
          <a:p>
            <a:endParaRPr lang="en-US" dirty="0"/>
          </a:p>
          <a:p>
            <a:r>
              <a:rPr lang="en-US" dirty="0"/>
              <a:t>These materials prepare workers to recognize and understand their reactions to stress and traumatic events. The four-hour interactive program focuses on self-care strategies and reviews positive and negative reactions to trauma and stress.</a:t>
            </a:r>
          </a:p>
          <a:p>
            <a:endParaRPr lang="en-US" dirty="0"/>
          </a:p>
          <a:p>
            <a:r>
              <a:rPr lang="en-US" dirty="0"/>
              <a:t>Self-care includes:</a:t>
            </a:r>
          </a:p>
          <a:p>
            <a:pPr marL="171450" indent="-171450">
              <a:buFont typeface="Arial" panose="020B0604020202020204" pitchFamily="34" charset="0"/>
              <a:buChar char="•"/>
            </a:pPr>
            <a:r>
              <a:rPr lang="en-US" dirty="0"/>
              <a:t>Adequate sleep. Seven to 8 hours according to federal guidelines.</a:t>
            </a:r>
          </a:p>
          <a:p>
            <a:pPr marL="171450" indent="-171450">
              <a:buFont typeface="Arial" panose="020B0604020202020204" pitchFamily="34" charset="0"/>
              <a:buChar char="•"/>
            </a:pPr>
            <a:r>
              <a:rPr lang="en-US" dirty="0"/>
              <a:t>Healthy eating. Avoid caffeine, sugar, etc.</a:t>
            </a:r>
          </a:p>
          <a:p>
            <a:pPr marL="171450" indent="-171450">
              <a:buFont typeface="Arial" panose="020B0604020202020204" pitchFamily="34" charset="0"/>
              <a:buChar char="•"/>
            </a:pPr>
            <a:r>
              <a:rPr lang="en-US" dirty="0"/>
              <a:t>Exercise or other forms of movement can help reduce the stress reaction.</a:t>
            </a:r>
          </a:p>
          <a:p>
            <a:pPr marL="171450" indent="-171450">
              <a:buFont typeface="Arial" panose="020B0604020202020204" pitchFamily="34" charset="0"/>
              <a:buChar char="•"/>
            </a:pPr>
            <a:r>
              <a:rPr lang="en-US" dirty="0"/>
              <a:t>Relaxation. Give yourself a break from thinking about the crisis and work.</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It is very important for workers to be aware of job stressors and seek professional assistance when needed.</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66</a:t>
            </a:fld>
            <a:endParaRPr lang="en-US" altLang="en-US" dirty="0"/>
          </a:p>
        </p:txBody>
      </p:sp>
    </p:spTree>
    <p:extLst>
      <p:ext uri="{BB962C8B-B14F-4D97-AF65-F5344CB8AC3E}">
        <p14:creationId xmlns:p14="http://schemas.microsoft.com/office/powerpoint/2010/main" val="41185928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Instructor notes:</a:t>
            </a:r>
          </a:p>
          <a:p>
            <a:pPr>
              <a:lnSpc>
                <a:spcPct val="120000"/>
              </a:lnSpc>
            </a:pPr>
            <a:endParaRPr lang="en-US" baseline="0" dirty="0">
              <a:solidFill>
                <a:srgbClr val="0000FF"/>
              </a:solidFill>
            </a:endParaRPr>
          </a:p>
          <a:p>
            <a:pPr>
              <a:lnSpc>
                <a:spcPct val="120000"/>
              </a:lnSpc>
            </a:pPr>
            <a:r>
              <a:rPr lang="en-US" dirty="0">
                <a:solidFill>
                  <a:srgbClr val="0000FF"/>
                </a:solidFill>
              </a:rPr>
              <a:t>Welcome to the Pathogen</a:t>
            </a:r>
            <a:r>
              <a:rPr lang="en-US" baseline="0" dirty="0">
                <a:solidFill>
                  <a:srgbClr val="0000FF"/>
                </a:solidFill>
              </a:rPr>
              <a:t> Safety Data Guide Training Module </a:t>
            </a:r>
            <a:r>
              <a:rPr lang="en-US" dirty="0">
                <a:solidFill>
                  <a:srgbClr val="0000FF"/>
                </a:solidFill>
              </a:rPr>
              <a:t>that is being provided to you by (name of organization). This program was developed by the National Institute of Environmental Health Sciences Worker Training Program and we acknowledge their support. </a:t>
            </a:r>
          </a:p>
          <a:p>
            <a:pPr>
              <a:lnSpc>
                <a:spcPct val="120000"/>
              </a:lnSpc>
            </a:pPr>
            <a:r>
              <a:rPr lang="en-US" dirty="0">
                <a:solidFill>
                  <a:srgbClr val="0000FF"/>
                </a:solidFill>
              </a:rPr>
              <a:t> </a:t>
            </a:r>
          </a:p>
          <a:p>
            <a:pPr>
              <a:lnSpc>
                <a:spcPct val="120000"/>
              </a:lnSpc>
            </a:pPr>
            <a:r>
              <a:rPr lang="en-US" dirty="0">
                <a:solidFill>
                  <a:srgbClr val="0000FF"/>
                </a:solidFill>
              </a:rPr>
              <a:t>In this program we will be working in small groups and also doing individual activities. You will be using the Pathogen Safety Data</a:t>
            </a:r>
            <a:r>
              <a:rPr lang="en-US" baseline="0" dirty="0">
                <a:solidFill>
                  <a:srgbClr val="0000FF"/>
                </a:solidFill>
              </a:rPr>
              <a:t> Guide, which we will refer to as the Guide, </a:t>
            </a:r>
            <a:r>
              <a:rPr lang="en-US" dirty="0">
                <a:solidFill>
                  <a:srgbClr val="0000FF"/>
                </a:solidFill>
              </a:rPr>
              <a:t>throughout the program as well as the worksheet. You will write directly onto the worksheet. The material that is on the PowerPoint slides is in the</a:t>
            </a:r>
            <a:r>
              <a:rPr lang="en-US" baseline="0" dirty="0">
                <a:solidFill>
                  <a:srgbClr val="0000FF"/>
                </a:solidFill>
              </a:rPr>
              <a:t> Guide</a:t>
            </a:r>
            <a:r>
              <a:rPr lang="en-US" dirty="0">
                <a:solidFill>
                  <a:srgbClr val="0000FF"/>
                </a:solidFill>
              </a:rPr>
              <a:t>. </a:t>
            </a:r>
          </a:p>
          <a:p>
            <a:pPr>
              <a:lnSpc>
                <a:spcPct val="120000"/>
              </a:lnSpc>
            </a:pPr>
            <a:r>
              <a:rPr lang="en-US" dirty="0">
                <a:solidFill>
                  <a:srgbClr val="0000FF"/>
                </a:solidFill>
              </a:rPr>
              <a:t> </a:t>
            </a:r>
          </a:p>
          <a:p>
            <a:pPr>
              <a:lnSpc>
                <a:spcPct val="120000"/>
              </a:lnSpc>
            </a:pPr>
            <a:r>
              <a:rPr lang="en-US" dirty="0">
                <a:solidFill>
                  <a:srgbClr val="0000FF"/>
                </a:solidFill>
              </a:rPr>
              <a:t>In the back of the Guide is a </a:t>
            </a:r>
            <a:r>
              <a:rPr lang="en-US" baseline="0" dirty="0">
                <a:solidFill>
                  <a:srgbClr val="0000FF"/>
                </a:solidFill>
              </a:rPr>
              <a:t>risk assessment checklist, </a:t>
            </a:r>
            <a:r>
              <a:rPr lang="en-US" dirty="0">
                <a:solidFill>
                  <a:srgbClr val="0000FF"/>
                </a:solidFill>
              </a:rPr>
              <a:t>and a list of references. We have also produced</a:t>
            </a:r>
            <a:r>
              <a:rPr lang="en-US" baseline="0" dirty="0">
                <a:solidFill>
                  <a:srgbClr val="0000FF"/>
                </a:solidFill>
              </a:rPr>
              <a:t> a Glossary so that you may look up unfamiliar terminology. </a:t>
            </a:r>
            <a:r>
              <a:rPr lang="en-US" dirty="0">
                <a:solidFill>
                  <a:srgbClr val="0000FF"/>
                </a:solidFill>
              </a:rPr>
              <a:t>We have set up a webpage so that you can easily access these materials for downloading and printing.</a:t>
            </a:r>
          </a:p>
          <a:p>
            <a:pPr>
              <a:lnSpc>
                <a:spcPct val="120000"/>
              </a:lnSpc>
            </a:pPr>
            <a:r>
              <a:rPr lang="en-US" dirty="0">
                <a:solidFill>
                  <a:srgbClr val="0000FF"/>
                </a:solidFill>
              </a:rPr>
              <a:t> </a:t>
            </a:r>
          </a:p>
          <a:p>
            <a:pPr>
              <a:lnSpc>
                <a:spcPct val="120000"/>
              </a:lnSpc>
            </a:pPr>
            <a:r>
              <a:rPr lang="en-US" dirty="0">
                <a:solidFill>
                  <a:srgbClr val="0000FF"/>
                </a:solidFill>
              </a:rPr>
              <a:t>We will begin by reviewing the course agenda and objectives.“</a:t>
            </a:r>
          </a:p>
          <a:p>
            <a:pPr>
              <a:lnSpc>
                <a:spcPct val="120000"/>
              </a:lnSpc>
            </a:pPr>
            <a:endParaRPr lang="en-US" dirty="0">
              <a:solidFill>
                <a:srgbClr val="0000FF"/>
              </a:solidFill>
            </a:endParaRPr>
          </a:p>
          <a:p>
            <a:pPr>
              <a:lnSpc>
                <a:spcPct val="120000"/>
              </a:lnSpc>
            </a:pPr>
            <a:r>
              <a:rPr lang="en-US" b="1" dirty="0">
                <a:solidFill>
                  <a:srgbClr val="0000FF"/>
                </a:solidFill>
              </a:rPr>
              <a:t>NOTE: This material is in the public domain and users are encourage to</a:t>
            </a:r>
            <a:r>
              <a:rPr lang="en-US" b="1" baseline="0" dirty="0">
                <a:solidFill>
                  <a:srgbClr val="0000FF"/>
                </a:solidFill>
              </a:rPr>
              <a:t> adapt and modify the material to the needs of their organization and training populations.</a:t>
            </a:r>
            <a:endParaRPr lang="en-US" b="1" dirty="0">
              <a:solidFill>
                <a:srgbClr val="0000FF"/>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7E43A-A3D0-4E8D-AD72-5604759CF899}"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354153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dirty="0"/>
          </a:p>
        </p:txBody>
      </p:sp>
      <p:sp>
        <p:nvSpPr>
          <p:cNvPr id="4" name="Slide Number Placeholder 3"/>
          <p:cNvSpPr>
            <a:spLocks noGrp="1"/>
          </p:cNvSpPr>
          <p:nvPr>
            <p:ph type="sldNum" sz="quarter" idx="10"/>
          </p:nvPr>
        </p:nvSpPr>
        <p:spPr/>
        <p:txBody>
          <a:bodyPr/>
          <a:lstStyle/>
          <a:p>
            <a:fld id="{72EDF4A6-6003-496C-88A8-00470603335E}" type="slidenum">
              <a:rPr lang="en-US" smtClean="0"/>
              <a:pPr/>
              <a:t>68</a:t>
            </a:fld>
            <a:endParaRPr lang="en-US" dirty="0"/>
          </a:p>
        </p:txBody>
      </p:sp>
    </p:spTree>
    <p:extLst>
      <p:ext uri="{BB962C8B-B14F-4D97-AF65-F5344CB8AC3E}">
        <p14:creationId xmlns:p14="http://schemas.microsoft.com/office/powerpoint/2010/main" val="25293749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Instructor notes:</a:t>
            </a:r>
          </a:p>
          <a:p>
            <a:pPr defTabSz="931774">
              <a:defRPr/>
            </a:pPr>
            <a:endParaRPr lang="en-US" b="0" dirty="0"/>
          </a:p>
          <a:p>
            <a:pPr defTabSz="931774">
              <a:defRPr/>
            </a:pPr>
            <a:r>
              <a:rPr lang="en-US" b="0" dirty="0"/>
              <a:t>The 3 overall objectives of the PSD</a:t>
            </a:r>
            <a:r>
              <a:rPr lang="en-US" b="0" baseline="0" dirty="0"/>
              <a:t> training module are listed on the slide.</a:t>
            </a:r>
          </a:p>
          <a:p>
            <a:pPr defTabSz="931774">
              <a:defRPr/>
            </a:pPr>
            <a:endParaRPr lang="en-US" b="0" baseline="0" dirty="0"/>
          </a:p>
          <a:p>
            <a:pPr defTabSz="931774">
              <a:defRPr/>
            </a:pPr>
            <a:r>
              <a:rPr lang="en-US" b="0" baseline="0" dirty="0"/>
              <a:t>Objectives can be customized to suit training goals and target population.</a:t>
            </a:r>
          </a:p>
          <a:p>
            <a:pPr defTabSz="931774">
              <a:defRPr/>
            </a:pPr>
            <a:endParaRPr lang="en-US" b="0" baseline="0" dirty="0"/>
          </a:p>
          <a:p>
            <a:pPr defTabSz="931774">
              <a:defRPr/>
            </a:pPr>
            <a:r>
              <a:rPr lang="en-US" b="0" baseline="0" dirty="0"/>
              <a:t>Review the training agenda with participants so they will know the organization of the module and the activities.</a:t>
            </a:r>
          </a:p>
          <a:p>
            <a:pPr defTabSz="931774">
              <a:defRPr/>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A7E43A-A3D0-4E8D-AD72-5604759CF8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879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r>
              <a:rPr lang="en-US" dirty="0"/>
              <a:t>According to CDC, different parts of the country are seeing different levels of COVID-19 activity. The United States nationally is currently (Mid March 2020) in the initiation phases, but states where community spread is occurring are in the acceleration phase. The duration and severity of each phase can vary depending on the characteristics of the virus and the public health response. For updates visit: </a:t>
            </a:r>
            <a:r>
              <a:rPr lang="en-US" dirty="0">
                <a:hlinkClick r:id="rId3"/>
              </a:rPr>
              <a:t>https://www.cdc.gov/coronavirus/2019-ncov/cases-updates/summary.html</a:t>
            </a:r>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7</a:t>
            </a:fld>
            <a:endParaRPr lang="en-US" altLang="en-US" dirty="0"/>
          </a:p>
        </p:txBody>
      </p:sp>
    </p:spTree>
    <p:extLst>
      <p:ext uri="{BB962C8B-B14F-4D97-AF65-F5344CB8AC3E}">
        <p14:creationId xmlns:p14="http://schemas.microsoft.com/office/powerpoint/2010/main" val="31887201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70</a:t>
            </a:fld>
            <a:endParaRPr lang="en-US" altLang="en-US" dirty="0"/>
          </a:p>
        </p:txBody>
      </p:sp>
    </p:spTree>
    <p:extLst>
      <p:ext uri="{BB962C8B-B14F-4D97-AF65-F5344CB8AC3E}">
        <p14:creationId xmlns:p14="http://schemas.microsoft.com/office/powerpoint/2010/main" val="4257898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F471983D-7A22-4EC1-A9C0-A29062700825}"/>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7A6D0493-A3EA-4982-BFE4-1C329CA3E5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altLang="en-US" dirty="0">
              <a:latin typeface="Arial" panose="020B0604020202020204" pitchFamily="34" charset="0"/>
              <a:ea typeface="ＭＳ Ｐゴシック" panose="020B0600070205080204" pitchFamily="34" charset="-128"/>
            </a:endParaRPr>
          </a:p>
        </p:txBody>
      </p:sp>
      <p:sp>
        <p:nvSpPr>
          <p:cNvPr id="116740" name="Slide Number Placeholder 3">
            <a:extLst>
              <a:ext uri="{FF2B5EF4-FFF2-40B4-BE49-F238E27FC236}">
                <a16:creationId xmlns:a16="http://schemas.microsoft.com/office/drawing/2014/main" id="{E95CBDB3-0B7E-467F-A85A-679D9F65D4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229ABEE6-C2B4-44CC-BE52-03F35E95F7B7}" type="slidenum">
              <a:rPr lang="en-US" altLang="en-US" sz="1200" baseline="0"/>
              <a:pPr/>
              <a:t>71</a:t>
            </a:fld>
            <a:endParaRPr lang="en-US" altLang="en-US" sz="1200" baseline="0" dirty="0"/>
          </a:p>
        </p:txBody>
      </p:sp>
      <p:sp>
        <p:nvSpPr>
          <p:cNvPr id="116741" name="Date Placeholder 4">
            <a:extLst>
              <a:ext uri="{FF2B5EF4-FFF2-40B4-BE49-F238E27FC236}">
                <a16:creationId xmlns:a16="http://schemas.microsoft.com/office/drawing/2014/main" id="{FB4B357E-B568-4782-8FB0-B96D089EAB4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16742" name="Header Placeholder 5">
            <a:extLst>
              <a:ext uri="{FF2B5EF4-FFF2-40B4-BE49-F238E27FC236}">
                <a16:creationId xmlns:a16="http://schemas.microsoft.com/office/drawing/2014/main" id="{2F0AD7A9-7189-4262-B2A5-24A04EF80226}"/>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16743" name="Footer Placeholder 6">
            <a:extLst>
              <a:ext uri="{FF2B5EF4-FFF2-40B4-BE49-F238E27FC236}">
                <a16:creationId xmlns:a16="http://schemas.microsoft.com/office/drawing/2014/main" id="{A4951DD2-E1FC-4FEE-A35D-96391225305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80FF898-9F88-4328-B4C3-BD880ECD3C79}"/>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1A457B81-1919-4FE1-9374-2CB0B49C26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endParaRPr lang="en-US" altLang="en-US" dirty="0">
              <a:latin typeface="Arial" panose="020B0604020202020204" pitchFamily="34" charset="0"/>
              <a:ea typeface="ＭＳ Ｐゴシック" panose="020B0600070205080204" pitchFamily="34" charset="-128"/>
            </a:endParaRPr>
          </a:p>
        </p:txBody>
      </p:sp>
      <p:sp>
        <p:nvSpPr>
          <p:cNvPr id="118788" name="Slide Number Placeholder 3">
            <a:extLst>
              <a:ext uri="{FF2B5EF4-FFF2-40B4-BE49-F238E27FC236}">
                <a16:creationId xmlns:a16="http://schemas.microsoft.com/office/drawing/2014/main" id="{A717D7DD-7AC3-4C18-BD2A-CB85B80131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0C724983-DA03-4B88-AC15-BC92625EA549}" type="slidenum">
              <a:rPr lang="en-US" altLang="en-US" sz="1200" baseline="0"/>
              <a:pPr/>
              <a:t>72</a:t>
            </a:fld>
            <a:endParaRPr lang="en-US" altLang="en-US" sz="1200" baseline="0" dirty="0"/>
          </a:p>
        </p:txBody>
      </p:sp>
      <p:sp>
        <p:nvSpPr>
          <p:cNvPr id="118789" name="Date Placeholder 4">
            <a:extLst>
              <a:ext uri="{FF2B5EF4-FFF2-40B4-BE49-F238E27FC236}">
                <a16:creationId xmlns:a16="http://schemas.microsoft.com/office/drawing/2014/main" id="{FD912E72-9C81-4378-8B19-3A45B9A3B20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118790" name="Header Placeholder 5">
            <a:extLst>
              <a:ext uri="{FF2B5EF4-FFF2-40B4-BE49-F238E27FC236}">
                <a16:creationId xmlns:a16="http://schemas.microsoft.com/office/drawing/2014/main" id="{640585DA-0E7C-479F-A812-3B2B9EAC893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118791" name="Footer Placeholder 6">
            <a:extLst>
              <a:ext uri="{FF2B5EF4-FFF2-40B4-BE49-F238E27FC236}">
                <a16:creationId xmlns:a16="http://schemas.microsoft.com/office/drawing/2014/main" id="{16183F29-7E04-4B69-934B-0E49E972364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4FC80481-AF41-467A-BD8F-BECB30023802}"/>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4F883C1B-516F-4921-906B-0504312359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a:p>
            <a:r>
              <a:rPr lang="en-US" altLang="en-US" dirty="0">
                <a:latin typeface="Arial" panose="020B0604020202020204" pitchFamily="34" charset="0"/>
                <a:ea typeface="ＭＳ Ｐゴシック" panose="020B0600070205080204" pitchFamily="34" charset="-128"/>
              </a:rPr>
              <a:t>For more information, contact the National Clearinghouse for Worker Safety and Health Training at http://tools.niehs.nih.gov/wetp/, 202-331-7733, or info@wetp.org.</a:t>
            </a:r>
          </a:p>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r>
              <a:rPr lang="en-US" dirty="0"/>
              <a:t>For updates go to CDC website: </a:t>
            </a:r>
            <a:r>
              <a:rPr lang="en-US" dirty="0">
                <a:hlinkClick r:id="rId3"/>
              </a:rPr>
              <a:t>https://www.cdc.gov/coronavirus/2019-ncov/cases-in-us.html#2019coronavirus-summary</a:t>
            </a:r>
            <a:endParaRPr lang="en-US" dirty="0"/>
          </a:p>
          <a:p>
            <a:endParaRPr lang="en-US" dirty="0"/>
          </a:p>
          <a:p>
            <a:r>
              <a:rPr lang="en-US" dirty="0"/>
              <a:t>Note that the number of reported cases is significantly underreported because of the lack of testing. The numbers reflect the more severe cases that have required a visit to the emergency department or hospitalization. Also, people with low level symptoms are unlikely to report their illness. </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8</a:t>
            </a:fld>
            <a:endParaRPr lang="en-US" altLang="en-US" dirty="0"/>
          </a:p>
        </p:txBody>
      </p:sp>
    </p:spTree>
    <p:extLst>
      <p:ext uri="{BB962C8B-B14F-4D97-AF65-F5344CB8AC3E}">
        <p14:creationId xmlns:p14="http://schemas.microsoft.com/office/powerpoint/2010/main" val="2753193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D1B2BED-46E3-4AE7-AA65-C75F39A374A8}"/>
              </a:ext>
            </a:extLst>
          </p:cNvPr>
          <p:cNvSpPr>
            <a:spLocks noGrp="1" noRot="1" noChangeAspect="1" noTextEdit="1"/>
          </p:cNvSpPr>
          <p:nvPr>
            <p:ph type="sldImg"/>
          </p:nvPr>
        </p:nvSpPr>
        <p:spPr>
          <a:xfrm>
            <a:off x="1227138" y="769938"/>
            <a:ext cx="4656137" cy="3492500"/>
          </a:xfrm>
          <a:ln/>
        </p:spPr>
      </p:sp>
      <p:sp>
        <p:nvSpPr>
          <p:cNvPr id="24579" name="Notes Placeholder 2">
            <a:extLst>
              <a:ext uri="{FF2B5EF4-FFF2-40B4-BE49-F238E27FC236}">
                <a16:creationId xmlns:a16="http://schemas.microsoft.com/office/drawing/2014/main" id="{A0931A64-344C-4CB1-978D-C4C3F2EEC9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lang="en-US" altLang="en-US" b="1" dirty="0"/>
              <a:t>Instructor notes: </a:t>
            </a:r>
          </a:p>
          <a:p>
            <a:pPr>
              <a:lnSpc>
                <a:spcPct val="90000"/>
              </a:lnSpc>
            </a:pPr>
            <a:endParaRPr lang="en-US" altLang="en-US" dirty="0">
              <a:latin typeface="Arial" panose="020B0604020202020204" pitchFamily="34" charset="0"/>
              <a:ea typeface="ＭＳ Ｐゴシック" panose="020B0600070205080204" pitchFamily="34" charset="-128"/>
            </a:endParaRPr>
          </a:p>
          <a:p>
            <a:pPr>
              <a:lnSpc>
                <a:spcPct val="90000"/>
              </a:lnSpc>
            </a:pPr>
            <a:r>
              <a:rPr lang="en-US" altLang="en-US" dirty="0">
                <a:latin typeface="Arial" panose="020B0604020202020204" pitchFamily="34" charset="0"/>
                <a:ea typeface="ＭＳ Ｐゴシック" panose="020B0600070205080204" pitchFamily="34" charset="-128"/>
              </a:rPr>
              <a:t>There are steps that workers and the rest of the general population can take to combat COVID-19:</a:t>
            </a:r>
          </a:p>
          <a:p>
            <a:pPr>
              <a:lnSpc>
                <a:spcPct val="90000"/>
              </a:lnSpc>
            </a:pPr>
            <a:endParaRPr lang="en-US" altLang="en-US" dirty="0">
              <a:latin typeface="Arial" panose="020B0604020202020204" pitchFamily="34" charset="0"/>
              <a:ea typeface="ＭＳ Ｐゴシック" panose="020B0600070205080204" pitchFamily="34" charset="-128"/>
            </a:endParaRPr>
          </a:p>
          <a:p>
            <a:pPr marL="171450" indent="-171450">
              <a:lnSpc>
                <a:spcPct val="90000"/>
              </a:lnSpc>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Become and stay informed about the coronavirus and what can be done to reduce the chances of becoming infected.  This booklet is intended to help workers understand what can be done in their workplaces to protect themselves.  Other sources of information, including government websites and publications are aimed at the entire population.</a:t>
            </a:r>
          </a:p>
          <a:p>
            <a:pPr>
              <a:lnSpc>
                <a:spcPct val="90000"/>
              </a:lnSpc>
              <a:buFontTx/>
              <a:buChar char="•"/>
            </a:pPr>
            <a:endParaRPr lang="en-US" altLang="en-US" dirty="0">
              <a:latin typeface="Arial" panose="020B0604020202020204" pitchFamily="34" charset="0"/>
              <a:ea typeface="ＭＳ Ｐゴシック" panose="020B0600070205080204" pitchFamily="34" charset="-128"/>
            </a:endParaRPr>
          </a:p>
          <a:p>
            <a:pPr marL="171450" indent="-171450">
              <a:lnSpc>
                <a:spcPct val="90000"/>
              </a:lnSpc>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Prepare by following the recommendations contained in this document and elsewhere.</a:t>
            </a:r>
          </a:p>
          <a:p>
            <a:pPr marL="171450" indent="-171450">
              <a:lnSpc>
                <a:spcPct val="90000"/>
              </a:lnSpc>
              <a:buFont typeface="Arial" panose="020B0604020202020204" pitchFamily="34" charset="0"/>
              <a:buChar char="•"/>
            </a:pPr>
            <a:endParaRPr lang="en-US" altLang="en-US" dirty="0">
              <a:latin typeface="Arial" panose="020B0604020202020204" pitchFamily="34" charset="0"/>
              <a:ea typeface="ＭＳ Ｐゴシック" panose="020B0600070205080204" pitchFamily="34" charset="-128"/>
            </a:endParaRPr>
          </a:p>
          <a:p>
            <a:pPr marL="171450" indent="-171450">
              <a:lnSpc>
                <a:spcPct val="90000"/>
              </a:lnSpc>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The current situation is fluid.  Information and public health officials’ guidance are subject to change, sometimes quite suddenly.  There are many factors that could develop which would require a revised strategy.  Some of these developments could include: </a:t>
            </a:r>
          </a:p>
          <a:p>
            <a:pPr lvl="1">
              <a:lnSpc>
                <a:spcPct val="90000"/>
              </a:lnSpc>
            </a:pPr>
            <a:r>
              <a:rPr lang="en-US" altLang="en-US" dirty="0">
                <a:latin typeface="Arial" panose="020B0604020202020204" pitchFamily="34" charset="0"/>
                <a:ea typeface="ＭＳ Ｐゴシック" panose="020B0600070205080204" pitchFamily="34" charset="-128"/>
              </a:rPr>
              <a:t>- SARS CoV-2 increases in virulence, causing more death and serious illness.</a:t>
            </a:r>
          </a:p>
          <a:p>
            <a:pPr lvl="1">
              <a:lnSpc>
                <a:spcPct val="90000"/>
              </a:lnSpc>
            </a:pPr>
            <a:r>
              <a:rPr lang="en-US" altLang="en-US" dirty="0">
                <a:latin typeface="Arial" panose="020B0604020202020204" pitchFamily="34" charset="0"/>
                <a:ea typeface="ＭＳ Ｐゴシック" panose="020B0600070205080204" pitchFamily="34" charset="-128"/>
              </a:rPr>
              <a:t>- SARS CoV-2  becomes resistant to any newly established treatments.</a:t>
            </a:r>
          </a:p>
          <a:p>
            <a:pPr lvl="1">
              <a:lnSpc>
                <a:spcPct val="90000"/>
              </a:lnSpc>
            </a:pPr>
            <a:r>
              <a:rPr lang="en-US" altLang="en-US" dirty="0">
                <a:latin typeface="Arial" panose="020B0604020202020204" pitchFamily="34" charset="0"/>
                <a:ea typeface="ＭＳ Ｐゴシック" panose="020B0600070205080204" pitchFamily="34" charset="-128"/>
              </a:rPr>
              <a:t>- Prevention measures such as respirators are not available and/or effective.</a:t>
            </a:r>
          </a:p>
          <a:p>
            <a:pPr>
              <a:lnSpc>
                <a:spcPct val="90000"/>
              </a:lnSpc>
            </a:pPr>
            <a:endParaRPr lang="en-US" altLang="en-US" dirty="0">
              <a:latin typeface="Arial" panose="020B060402020202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C84CC12-3E9D-409C-B5E0-F338EFDD6A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49CBEF4C-56C1-4B35-A00D-5B2A4CBF4956}" type="slidenum">
              <a:rPr lang="en-US" altLang="en-US" sz="1200" baseline="0"/>
              <a:pPr/>
              <a:t>9</a:t>
            </a:fld>
            <a:endParaRPr lang="en-US" altLang="en-US" sz="1200" baseline="0" dirty="0"/>
          </a:p>
        </p:txBody>
      </p:sp>
      <p:sp>
        <p:nvSpPr>
          <p:cNvPr id="24581" name="Date Placeholder 4">
            <a:extLst>
              <a:ext uri="{FF2B5EF4-FFF2-40B4-BE49-F238E27FC236}">
                <a16:creationId xmlns:a16="http://schemas.microsoft.com/office/drawing/2014/main" id="{DF9E64FB-23DC-421E-8554-398E4AC9BEE6}"/>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9-25-09</a:t>
            </a:r>
          </a:p>
        </p:txBody>
      </p:sp>
      <p:sp>
        <p:nvSpPr>
          <p:cNvPr id="24582" name="Header Placeholder 5">
            <a:extLst>
              <a:ext uri="{FF2B5EF4-FFF2-40B4-BE49-F238E27FC236}">
                <a16:creationId xmlns:a16="http://schemas.microsoft.com/office/drawing/2014/main" id="{95AE6F37-1A24-4243-A27C-D1E343AB1E5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
        <p:nvSpPr>
          <p:cNvPr id="24583" name="Footer Placeholder 6">
            <a:extLst>
              <a:ext uri="{FF2B5EF4-FFF2-40B4-BE49-F238E27FC236}">
                <a16:creationId xmlns:a16="http://schemas.microsoft.com/office/drawing/2014/main" id="{83AFEBA7-1DE8-4DFD-B3BD-F0F0A2DB80B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r>
              <a:rPr lang="en-US" altLang="en-US" sz="1200" baseline="0" dirty="0"/>
              <a:t>DRAFT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497A26-1075-F344-9B82-B962CAD68D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0" name="Rectangle 6">
            <a:extLst>
              <a:ext uri="{FF2B5EF4-FFF2-40B4-BE49-F238E27FC236}">
                <a16:creationId xmlns:a16="http://schemas.microsoft.com/office/drawing/2014/main" id="{C196CF06-A326-2840-982F-8CE6424E32BF}"/>
              </a:ext>
            </a:extLst>
          </p:cNvPr>
          <p:cNvSpPr txBox="1">
            <a:spLocks noChangeArrowheads="1"/>
          </p:cNvSpPr>
          <p:nvPr userDrawn="1"/>
        </p:nvSpPr>
        <p:spPr bwMode="auto">
          <a:xfrm>
            <a:off x="7086600" y="6324600"/>
            <a:ext cx="190168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buFontTx/>
              <a:buNone/>
              <a:defRPr sz="1400" kern="1200">
                <a:solidFill>
                  <a:schemeClr val="tx1"/>
                </a:solidFill>
                <a:latin typeface="Arial" charset="0"/>
                <a:ea typeface="ＭＳ Ｐゴシック" pitchFamily="48" charset="-128"/>
                <a:cs typeface="+mn-cs"/>
              </a:defRPr>
            </a:lvl1pPr>
            <a:lvl2pPr marL="4572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2pPr>
            <a:lvl3pPr marL="9144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3pPr>
            <a:lvl4pPr marL="13716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4pPr>
            <a:lvl5pPr marL="18288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5pPr>
            <a:lvl6pPr marL="2286000" algn="l" defTabSz="914400" rtl="0" eaLnBrk="1" latinLnBrk="0" hangingPunct="1">
              <a:defRPr sz="2000" kern="1200">
                <a:solidFill>
                  <a:schemeClr val="tx1"/>
                </a:solidFill>
                <a:latin typeface="Arial" charset="0"/>
                <a:ea typeface="ＭＳ Ｐゴシック" pitchFamily="48" charset="-128"/>
                <a:cs typeface="+mn-cs"/>
              </a:defRPr>
            </a:lvl6pPr>
            <a:lvl7pPr marL="2743200" algn="l" defTabSz="914400" rtl="0" eaLnBrk="1" latinLnBrk="0" hangingPunct="1">
              <a:defRPr sz="2000" kern="1200">
                <a:solidFill>
                  <a:schemeClr val="tx1"/>
                </a:solidFill>
                <a:latin typeface="Arial" charset="0"/>
                <a:ea typeface="ＭＳ Ｐゴシック" pitchFamily="48" charset="-128"/>
                <a:cs typeface="+mn-cs"/>
              </a:defRPr>
            </a:lvl7pPr>
            <a:lvl8pPr marL="3200400" algn="l" defTabSz="914400" rtl="0" eaLnBrk="1" latinLnBrk="0" hangingPunct="1">
              <a:defRPr sz="2000" kern="1200">
                <a:solidFill>
                  <a:schemeClr val="tx1"/>
                </a:solidFill>
                <a:latin typeface="Arial" charset="0"/>
                <a:ea typeface="ＭＳ Ｐゴシック" pitchFamily="48" charset="-128"/>
                <a:cs typeface="+mn-cs"/>
              </a:defRPr>
            </a:lvl8pPr>
            <a:lvl9pPr marL="3657600" algn="l" defTabSz="914400" rtl="0" eaLnBrk="1" latinLnBrk="0" hangingPunct="1">
              <a:defRPr sz="2000" kern="1200">
                <a:solidFill>
                  <a:schemeClr val="tx1"/>
                </a:solidFill>
                <a:latin typeface="Arial" charset="0"/>
                <a:ea typeface="ＭＳ Ｐゴシック" pitchFamily="48"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165100" dist="76200" dir="4440000" algn="tl" rotWithShape="0">
                    <a:prstClr val="black">
                      <a:alpha val="71000"/>
                    </a:prstClr>
                  </a:outerShdw>
                </a:effectLst>
                <a:uLnTx/>
                <a:uFillTx/>
                <a:latin typeface="Arial" charset="0"/>
                <a:ea typeface="ＭＳ Ｐゴシック" pitchFamily="48" charset="-128"/>
                <a:cs typeface="+mn-cs"/>
              </a:rPr>
              <a:t>March 2020</a:t>
            </a:r>
          </a:p>
        </p:txBody>
      </p:sp>
    </p:spTree>
    <p:extLst>
      <p:ext uri="{BB962C8B-B14F-4D97-AF65-F5344CB8AC3E}">
        <p14:creationId xmlns:p14="http://schemas.microsoft.com/office/powerpoint/2010/main" val="8691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8056E09-53A6-493C-ADD2-D3F4CA2E03F0}"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09555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9EC9040-1764-4B31-81F6-2062BBE46E4B}"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36531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2286000"/>
            <a:ext cx="3810000" cy="3810000"/>
          </a:xfrm>
        </p:spPr>
        <p:txBody>
          <a:bodyPr/>
          <a:lstStyle/>
          <a:p>
            <a:endParaRPr lang="en-US" dirty="0"/>
          </a:p>
        </p:txBody>
      </p:sp>
      <p:sp>
        <p:nvSpPr>
          <p:cNvPr id="5" name="Slide Number Placeholder 4"/>
          <p:cNvSpPr>
            <a:spLocks noGrp="1"/>
          </p:cNvSpPr>
          <p:nvPr>
            <p:ph type="sldNum" sz="quarter" idx="10"/>
          </p:nvPr>
        </p:nvSpPr>
        <p:spPr>
          <a:xfrm>
            <a:off x="685800" y="6248400"/>
            <a:ext cx="1219200" cy="4572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4B54B5-218E-4E48-90D5-2265F49D628A}"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64061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85800" y="6248400"/>
            <a:ext cx="1219200" cy="4572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9B81507-2B4B-498D-97C1-B2B33570B910}"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543025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22860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22860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85800" y="6248400"/>
            <a:ext cx="1219200" cy="4572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1ABAB12-FFA2-4607-916E-C6DA0EB58D54}"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85894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3810000"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2286000"/>
            <a:ext cx="3810000" cy="3810000"/>
          </a:xfrm>
        </p:spPr>
        <p:txBody>
          <a:bodyPr/>
          <a:lstStyle/>
          <a:p>
            <a:endParaRPr lang="en-US" dirty="0"/>
          </a:p>
        </p:txBody>
      </p:sp>
      <p:sp>
        <p:nvSpPr>
          <p:cNvPr id="5" name="Slide Number Placeholder 4"/>
          <p:cNvSpPr>
            <a:spLocks noGrp="1"/>
          </p:cNvSpPr>
          <p:nvPr>
            <p:ph type="sldNum" sz="quarter" idx="10"/>
          </p:nvPr>
        </p:nvSpPr>
        <p:spPr>
          <a:xfrm>
            <a:off x="685800" y="6248400"/>
            <a:ext cx="1219200" cy="4572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5F9083C-0FBA-41D5-A782-2845CE912A5C}"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47987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2286000"/>
            <a:ext cx="77724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267200"/>
            <a:ext cx="77724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85800" y="6248400"/>
            <a:ext cx="1219200" cy="4572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0D570A-84C1-4550-8393-7CC6CC4B7B58}"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17870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2286000"/>
            <a:ext cx="38100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286000"/>
            <a:ext cx="38100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267200"/>
            <a:ext cx="77724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685800" y="6248400"/>
            <a:ext cx="1219200" cy="4572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2566723-83A5-491D-86E0-CF036BAFC857}"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920451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286000"/>
            <a:ext cx="7772400" cy="3810000"/>
          </a:xfrm>
        </p:spPr>
        <p:txBody>
          <a:bodyPr/>
          <a:lstStyle/>
          <a:p>
            <a:endParaRPr lang="en-US" dirty="0"/>
          </a:p>
        </p:txBody>
      </p:sp>
      <p:sp>
        <p:nvSpPr>
          <p:cNvPr id="4" name="Slide Number Placeholder 3"/>
          <p:cNvSpPr>
            <a:spLocks noGrp="1"/>
          </p:cNvSpPr>
          <p:nvPr>
            <p:ph type="sldNum" sz="quarter" idx="10"/>
          </p:nvPr>
        </p:nvSpPr>
        <p:spPr>
          <a:xfrm>
            <a:off x="685800" y="6248400"/>
            <a:ext cx="1219200" cy="457200"/>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12CCF81-34F2-4368-8402-80A969C4C231}"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5630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90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0689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834B45-6E73-43A0-B9C8-FCE158605DCB}"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54509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44431DD-724F-4159-B395-C12D4FF15CA8}"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413573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F4CE78-FFAF-4B12-B2A8-29344E2F64A5}"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405398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61E7C8E-40D5-40F1-9F49-5C10A79CFCD7}"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18723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D0F6153-F15D-43CE-97F3-6776FA6F9197}"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69746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95B4658-CAFF-4055-B519-66BDC20AD36E}"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74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3E30569-30CD-475E-B3D0-1CF3FC98D918}" type="slidenum">
              <a:rPr kumimoji="0" lang="en-US" altLang="en-US" sz="1400" b="0" i="0" u="none" strike="noStrike" kern="1200" cap="none" spc="0" normalizeH="0" baseline="0" noProof="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0705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3B816-9BDC-F740-877C-E6A201354225}"/>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228600" y="1143000"/>
            <a:ext cx="8686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 y="2057400"/>
            <a:ext cx="8686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7696200" y="6477000"/>
            <a:ext cx="1219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222B45-48BA-407B-A4F6-AFA10FF57FA0}"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12660233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p:hf hdr="0" ftr="0" dt="0"/>
  <p:txStyles>
    <p:titleStyle>
      <a:lvl1pPr algn="l" rtl="0" fontAlgn="base">
        <a:spcBef>
          <a:spcPct val="0"/>
        </a:spcBef>
        <a:spcAft>
          <a:spcPct val="0"/>
        </a:spcAft>
        <a:defRPr sz="3200" b="1">
          <a:solidFill>
            <a:srgbClr val="BF1D40"/>
          </a:solidFill>
          <a:latin typeface="+mj-lt"/>
          <a:ea typeface="+mj-ea"/>
          <a:cs typeface="+mj-cs"/>
        </a:defRPr>
      </a:lvl1pPr>
      <a:lvl2pPr algn="ctr" rtl="0" fontAlgn="base">
        <a:spcBef>
          <a:spcPct val="0"/>
        </a:spcBef>
        <a:spcAft>
          <a:spcPct val="0"/>
        </a:spcAft>
        <a:defRPr sz="3000" b="1">
          <a:solidFill>
            <a:srgbClr val="FE6136"/>
          </a:solidFill>
          <a:latin typeface="Arial" charset="0"/>
          <a:ea typeface="ＭＳ Ｐゴシック" pitchFamily="48" charset="-128"/>
        </a:defRPr>
      </a:lvl2pPr>
      <a:lvl3pPr algn="ctr" rtl="0" fontAlgn="base">
        <a:spcBef>
          <a:spcPct val="0"/>
        </a:spcBef>
        <a:spcAft>
          <a:spcPct val="0"/>
        </a:spcAft>
        <a:defRPr sz="3000" b="1">
          <a:solidFill>
            <a:srgbClr val="FE6136"/>
          </a:solidFill>
          <a:latin typeface="Arial" charset="0"/>
          <a:ea typeface="ＭＳ Ｐゴシック" pitchFamily="48" charset="-128"/>
        </a:defRPr>
      </a:lvl3pPr>
      <a:lvl4pPr algn="ctr" rtl="0" fontAlgn="base">
        <a:spcBef>
          <a:spcPct val="0"/>
        </a:spcBef>
        <a:spcAft>
          <a:spcPct val="0"/>
        </a:spcAft>
        <a:defRPr sz="3000" b="1">
          <a:solidFill>
            <a:srgbClr val="FE6136"/>
          </a:solidFill>
          <a:latin typeface="Arial" charset="0"/>
          <a:ea typeface="ＭＳ Ｐゴシック" pitchFamily="48" charset="-128"/>
        </a:defRPr>
      </a:lvl4pPr>
      <a:lvl5pPr algn="ctr" rtl="0" fontAlgn="base">
        <a:spcBef>
          <a:spcPct val="0"/>
        </a:spcBef>
        <a:spcAft>
          <a:spcPct val="0"/>
        </a:spcAft>
        <a:defRPr sz="3000" b="1">
          <a:solidFill>
            <a:srgbClr val="FE6136"/>
          </a:solidFill>
          <a:latin typeface="Arial" charset="0"/>
          <a:ea typeface="ＭＳ Ｐゴシック" pitchFamily="48" charset="-128"/>
        </a:defRPr>
      </a:lvl5pPr>
      <a:lvl6pPr marL="457200" algn="ctr" rtl="0" fontAlgn="base">
        <a:spcBef>
          <a:spcPct val="0"/>
        </a:spcBef>
        <a:spcAft>
          <a:spcPct val="0"/>
        </a:spcAft>
        <a:defRPr sz="3000" b="1">
          <a:solidFill>
            <a:srgbClr val="FE6136"/>
          </a:solidFill>
          <a:latin typeface="Arial" charset="0"/>
          <a:ea typeface="ＭＳ Ｐゴシック" pitchFamily="48" charset="-128"/>
        </a:defRPr>
      </a:lvl6pPr>
      <a:lvl7pPr marL="914400" algn="ctr" rtl="0" fontAlgn="base">
        <a:spcBef>
          <a:spcPct val="0"/>
        </a:spcBef>
        <a:spcAft>
          <a:spcPct val="0"/>
        </a:spcAft>
        <a:defRPr sz="3000" b="1">
          <a:solidFill>
            <a:srgbClr val="FE6136"/>
          </a:solidFill>
          <a:latin typeface="Arial" charset="0"/>
          <a:ea typeface="ＭＳ Ｐゴシック" pitchFamily="48" charset="-128"/>
        </a:defRPr>
      </a:lvl7pPr>
      <a:lvl8pPr marL="1371600" algn="ctr" rtl="0" fontAlgn="base">
        <a:spcBef>
          <a:spcPct val="0"/>
        </a:spcBef>
        <a:spcAft>
          <a:spcPct val="0"/>
        </a:spcAft>
        <a:defRPr sz="3000" b="1">
          <a:solidFill>
            <a:srgbClr val="FE6136"/>
          </a:solidFill>
          <a:latin typeface="Arial" charset="0"/>
          <a:ea typeface="ＭＳ Ｐゴシック" pitchFamily="48" charset="-128"/>
        </a:defRPr>
      </a:lvl8pPr>
      <a:lvl9pPr marL="1828800" algn="ctr" rtl="0" fontAlgn="base">
        <a:spcBef>
          <a:spcPct val="0"/>
        </a:spcBef>
        <a:spcAft>
          <a:spcPct val="0"/>
        </a:spcAft>
        <a:defRPr sz="3000" b="1">
          <a:solidFill>
            <a:srgbClr val="FE6136"/>
          </a:solidFill>
          <a:latin typeface="Arial" charset="0"/>
          <a:ea typeface="ＭＳ Ｐゴシック" pitchFamily="48" charset="-128"/>
        </a:defRPr>
      </a:lvl9pPr>
    </p:titleStyle>
    <p:bodyStyle>
      <a:lvl1pPr marL="238125" indent="-238125" algn="l" rtl="0" fontAlgn="base">
        <a:spcBef>
          <a:spcPct val="20000"/>
        </a:spcBef>
        <a:spcAft>
          <a:spcPct val="0"/>
        </a:spcAft>
        <a:buClr>
          <a:srgbClr val="BF1D40"/>
        </a:buClr>
        <a:buFont typeface="Arial" panose="020B0604020202020204" pitchFamily="34" charset="0"/>
        <a:buChar char="•"/>
        <a:tabLst/>
        <a:defRPr sz="2400">
          <a:solidFill>
            <a:schemeClr val="tx1"/>
          </a:solidFill>
          <a:latin typeface="+mn-lt"/>
          <a:ea typeface="+mn-ea"/>
          <a:cs typeface="+mn-cs"/>
        </a:defRPr>
      </a:lvl1pPr>
      <a:lvl2pPr marL="515938" indent="-277813" algn="l" rtl="0" fontAlgn="base">
        <a:spcBef>
          <a:spcPct val="20000"/>
        </a:spcBef>
        <a:spcAft>
          <a:spcPct val="0"/>
        </a:spcAft>
        <a:buClr>
          <a:srgbClr val="BF1D40"/>
        </a:buClr>
        <a:buFont typeface="Arial" panose="020B0604020202020204" pitchFamily="34" charset="0"/>
        <a:buChar char="•"/>
        <a:tabLst/>
        <a:defRPr sz="2200">
          <a:solidFill>
            <a:schemeClr val="tx1"/>
          </a:solidFill>
          <a:latin typeface="+mn-lt"/>
          <a:ea typeface="+mn-ea"/>
        </a:defRPr>
      </a:lvl2pPr>
      <a:lvl3pPr marL="803275" indent="-287338" algn="l" rtl="0" fontAlgn="base">
        <a:spcBef>
          <a:spcPct val="20000"/>
        </a:spcBef>
        <a:spcAft>
          <a:spcPct val="0"/>
        </a:spcAft>
        <a:buClr>
          <a:srgbClr val="BF1D40"/>
        </a:buClr>
        <a:buFont typeface="Arial" panose="020B0604020202020204" pitchFamily="34" charset="0"/>
        <a:buChar char="•"/>
        <a:tabLst/>
        <a:defRPr sz="2000">
          <a:solidFill>
            <a:schemeClr val="tx1"/>
          </a:solidFill>
          <a:latin typeface="+mn-lt"/>
          <a:ea typeface="+mn-ea"/>
        </a:defRPr>
      </a:lvl3pPr>
      <a:lvl4pPr marL="1031875" indent="-228600" algn="l" rtl="0" fontAlgn="base">
        <a:spcBef>
          <a:spcPct val="20000"/>
        </a:spcBef>
        <a:spcAft>
          <a:spcPct val="0"/>
        </a:spcAft>
        <a:buClr>
          <a:srgbClr val="BF1D40"/>
        </a:buClr>
        <a:buFont typeface="Arial" panose="020B0604020202020204" pitchFamily="34" charset="0"/>
        <a:buChar char="•"/>
        <a:tabLst/>
        <a:defRPr>
          <a:solidFill>
            <a:schemeClr val="tx1"/>
          </a:solidFill>
          <a:latin typeface="+mn-lt"/>
          <a:ea typeface="+mn-ea"/>
        </a:defRPr>
      </a:lvl4pPr>
      <a:lvl5pPr marL="1258888" indent="-227013" algn="l" rtl="0" fontAlgn="base">
        <a:spcBef>
          <a:spcPct val="20000"/>
        </a:spcBef>
        <a:spcAft>
          <a:spcPct val="0"/>
        </a:spcAft>
        <a:buClr>
          <a:srgbClr val="BF1D40"/>
        </a:buClr>
        <a:buFont typeface="Arial" panose="020B0604020202020204" pitchFamily="34" charset="0"/>
        <a:buChar char="•"/>
        <a:tabLst/>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cdc.gov/coronavirus/2019-ncov/index.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coronavirus/2019-ncov/hcp/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xperience.arcgis.com/experience/685d0ace521648f8a5beeeee1b9125c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osha.gov/pls/oshaweb/owadisp.show_document?p_id=9777&amp;p_table=STANDARD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38.jpe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dir.ca.gov/Title8/5199.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traveler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tools.niehs.nih.gov/wetp/index.cfm?id=2554"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tools.niehs.nih.gov/wetp/index.cfm?id=2554" TargetMode="External"/><Relationship Id="rId3" Type="http://schemas.openxmlformats.org/officeDocument/2006/relationships/hyperlink" Target="http://www/" TargetMode="External"/><Relationship Id="rId7" Type="http://schemas.openxmlformats.org/officeDocument/2006/relationships/hyperlink" Target="http://www.cdc.gov/NIOSH/"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www.osha.gov/" TargetMode="External"/><Relationship Id="rId5" Type="http://schemas.openxmlformats.org/officeDocument/2006/relationships/hyperlink" Target="http://www.who.int/en/" TargetMode="External"/><Relationship Id="rId4" Type="http://schemas.openxmlformats.org/officeDocument/2006/relationships/hyperlink" Target="http://www.cdc.gov/"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cases-in-us.html#2019coronavirus-summar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87AE-E9B7-44E0-A25A-C743ACF26277}"/>
              </a:ext>
            </a:extLst>
          </p:cNvPr>
          <p:cNvSpPr>
            <a:spLocks noGrp="1"/>
          </p:cNvSpPr>
          <p:nvPr>
            <p:ph type="title"/>
          </p:nvPr>
        </p:nvSpPr>
        <p:spPr/>
        <p:txBody>
          <a:bodyPr/>
          <a:lstStyle/>
          <a:p>
            <a:r>
              <a:rPr lang="en-US" dirty="0"/>
              <a:t>Five steps to proper handwashing</a:t>
            </a:r>
          </a:p>
        </p:txBody>
      </p:sp>
      <p:sp>
        <p:nvSpPr>
          <p:cNvPr id="3" name="Content Placeholder 2">
            <a:extLst>
              <a:ext uri="{FF2B5EF4-FFF2-40B4-BE49-F238E27FC236}">
                <a16:creationId xmlns:a16="http://schemas.microsoft.com/office/drawing/2014/main" id="{2976E99F-168A-4B90-BE3B-F1C9E0164537}"/>
              </a:ext>
            </a:extLst>
          </p:cNvPr>
          <p:cNvSpPr>
            <a:spLocks noGrp="1"/>
          </p:cNvSpPr>
          <p:nvPr>
            <p:ph sz="half" idx="1"/>
          </p:nvPr>
        </p:nvSpPr>
        <p:spPr>
          <a:xfrm>
            <a:off x="381000" y="1981200"/>
            <a:ext cx="5870291" cy="3810000"/>
          </a:xfrm>
        </p:spPr>
        <p:txBody>
          <a:bodyPr/>
          <a:lstStyle/>
          <a:p>
            <a:r>
              <a:rPr lang="en-US" sz="2000" b="1" dirty="0"/>
              <a:t>Wet</a:t>
            </a:r>
            <a:r>
              <a:rPr lang="en-US" sz="2000" dirty="0"/>
              <a:t> your hands with clean, running water (warm or cold), turn off the tap, and apply soap.</a:t>
            </a:r>
          </a:p>
          <a:p>
            <a:r>
              <a:rPr lang="en-US" sz="2000" b="1" dirty="0"/>
              <a:t>Lather</a:t>
            </a:r>
            <a:r>
              <a:rPr lang="en-US" sz="2000" dirty="0"/>
              <a:t> your hands by rubbing them together with the soap. Lather the backs of your hands, between your fingers, and under your nails.</a:t>
            </a:r>
          </a:p>
          <a:p>
            <a:r>
              <a:rPr lang="en-US" sz="2000" b="1" dirty="0"/>
              <a:t>Scrub</a:t>
            </a:r>
            <a:r>
              <a:rPr lang="en-US" sz="2000" dirty="0"/>
              <a:t> your hands for at least 20 seconds. Need a timer? Hum the “Happy Birthday” song from beginning to end twice.</a:t>
            </a:r>
          </a:p>
          <a:p>
            <a:r>
              <a:rPr lang="en-US" sz="2000" b="1" dirty="0"/>
              <a:t>Rinse</a:t>
            </a:r>
            <a:r>
              <a:rPr lang="en-US" sz="2000" dirty="0"/>
              <a:t> your hands well under clean, running water.</a:t>
            </a:r>
          </a:p>
          <a:p>
            <a:r>
              <a:rPr lang="en-US" sz="2000" b="1" dirty="0"/>
              <a:t>Dry</a:t>
            </a:r>
            <a:r>
              <a:rPr lang="en-US" sz="2000" dirty="0"/>
              <a:t> your hands using a clean towel or air dry them.</a:t>
            </a:r>
          </a:p>
          <a:p>
            <a:pPr marL="0" indent="0">
              <a:buNone/>
            </a:pPr>
            <a:endParaRPr lang="en-US" dirty="0"/>
          </a:p>
        </p:txBody>
      </p:sp>
      <p:pic>
        <p:nvPicPr>
          <p:cNvPr id="9" name="Content Placeholder 8" descr="Hand washing">
            <a:extLst>
              <a:ext uri="{FF2B5EF4-FFF2-40B4-BE49-F238E27FC236}">
                <a16:creationId xmlns:a16="http://schemas.microsoft.com/office/drawing/2014/main" id="{AD658D60-AD2A-401E-B2AF-8A046E3172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3691" y="2362200"/>
            <a:ext cx="2747236" cy="3113018"/>
          </a:xfrm>
        </p:spPr>
      </p:pic>
      <p:sp>
        <p:nvSpPr>
          <p:cNvPr id="4" name="Slide Number Placeholder 3">
            <a:extLst>
              <a:ext uri="{FF2B5EF4-FFF2-40B4-BE49-F238E27FC236}">
                <a16:creationId xmlns:a16="http://schemas.microsoft.com/office/drawing/2014/main" id="{86F2D477-BFA7-4A5B-93F0-6433BBD61E0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05784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E7A38D4-B403-47CF-B5C6-B25ECCD2D728}"/>
              </a:ext>
            </a:extLst>
          </p:cNvPr>
          <p:cNvSpPr>
            <a:spLocks noGrp="1"/>
          </p:cNvSpPr>
          <p:nvPr>
            <p:ph type="title"/>
          </p:nvPr>
        </p:nvSpPr>
        <p:spPr/>
        <p:txBody>
          <a:bodyPr/>
          <a:lstStyle/>
          <a:p>
            <a:r>
              <a:rPr lang="en-US" altLang="en-US" dirty="0">
                <a:ea typeface="ＭＳ Ｐゴシック" panose="020B0600070205080204" pitchFamily="34" charset="-128"/>
              </a:rPr>
              <a:t>Precautionary principle</a:t>
            </a:r>
          </a:p>
        </p:txBody>
      </p:sp>
      <p:sp>
        <p:nvSpPr>
          <p:cNvPr id="25603" name="Content Placeholder 2">
            <a:extLst>
              <a:ext uri="{FF2B5EF4-FFF2-40B4-BE49-F238E27FC236}">
                <a16:creationId xmlns:a16="http://schemas.microsoft.com/office/drawing/2014/main" id="{DEA502D9-05E5-4FF0-8C28-FC447D19A75F}"/>
              </a:ext>
            </a:extLst>
          </p:cNvPr>
          <p:cNvSpPr>
            <a:spLocks noGrp="1"/>
          </p:cNvSpPr>
          <p:nvPr>
            <p:ph idx="1"/>
          </p:nvPr>
        </p:nvSpPr>
        <p:spPr>
          <a:xfrm>
            <a:off x="381000" y="2286000"/>
            <a:ext cx="7543800" cy="3505200"/>
          </a:xfrm>
        </p:spPr>
        <p:txBody>
          <a:bodyPr/>
          <a:lstStyle/>
          <a:p>
            <a:pPr marL="0" indent="0" algn="ctr">
              <a:buNone/>
            </a:pPr>
            <a:r>
              <a:rPr lang="en-US" altLang="en-US" sz="2800" dirty="0">
                <a:ea typeface="ＭＳ Ｐゴシック" panose="020B0600070205080204" pitchFamily="34" charset="-128"/>
              </a:rPr>
              <a:t>When it comes to worker safety, we should be driven by the </a:t>
            </a:r>
            <a:r>
              <a:rPr lang="en-US" altLang="en-US" sz="2800" dirty="0">
                <a:solidFill>
                  <a:srgbClr val="FF0000"/>
                </a:solidFill>
                <a:ea typeface="ＭＳ Ｐゴシック" panose="020B0600070205080204" pitchFamily="34" charset="-128"/>
              </a:rPr>
              <a:t>‘precautionary principle’</a:t>
            </a:r>
            <a:r>
              <a:rPr lang="en-US" altLang="en-US" sz="2800" dirty="0">
                <a:ea typeface="ＭＳ Ｐゴシック" panose="020B0600070205080204" pitchFamily="34" charset="-128"/>
              </a:rPr>
              <a:t> that reasonable steps to reduce risk should not await scientific certainty about the nature of the hazard or risk. </a:t>
            </a:r>
          </a:p>
          <a:p>
            <a:pPr marL="0" indent="0">
              <a:buNone/>
            </a:pPr>
            <a:endParaRPr lang="en-US" altLang="en-US" sz="3200" dirty="0">
              <a:solidFill>
                <a:srgbClr val="FF0000"/>
              </a:solidFill>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A4DCE08B-48CD-47FE-BC8D-D265E8A2EFDE}"/>
              </a:ext>
            </a:extLst>
          </p:cNvPr>
          <p:cNvSpPr>
            <a:spLocks noGrp="1"/>
          </p:cNvSpPr>
          <p:nvPr>
            <p:ph type="sldNum" sz="quarter" idx="10"/>
          </p:nvPr>
        </p:nvSpPr>
        <p:spPr/>
        <p:txBody>
          <a:bodyPr/>
          <a:lstStyle/>
          <a:p>
            <a:fld id="{E4D25CCA-84D6-4E84-B1C7-B334DD86A6AB}" type="slidenum">
              <a:rPr lang="en-US" altLang="en-US" smtClean="0"/>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1BBC7A8-7CBB-41FD-82AC-BB350FC6D31F}"/>
              </a:ext>
            </a:extLst>
          </p:cNvPr>
          <p:cNvSpPr>
            <a:spLocks noGrp="1"/>
          </p:cNvSpPr>
          <p:nvPr>
            <p:ph type="title"/>
          </p:nvPr>
        </p:nvSpPr>
        <p:spPr>
          <a:xfrm>
            <a:off x="685800" y="2590800"/>
            <a:ext cx="7772400" cy="1362075"/>
          </a:xfrm>
        </p:spPr>
        <p:txBody>
          <a:bodyPr/>
          <a:lstStyle/>
          <a:p>
            <a:r>
              <a:rPr lang="en-US" altLang="en-US" dirty="0">
                <a:ea typeface="ＭＳ Ｐゴシック" panose="020B0600070205080204" pitchFamily="34" charset="-128"/>
              </a:rPr>
              <a:t>Module 1: </a:t>
            </a:r>
            <a:br>
              <a:rPr lang="en-US" altLang="en-US" dirty="0">
                <a:ea typeface="ＭＳ Ｐゴシック" panose="020B0600070205080204" pitchFamily="34" charset="-128"/>
              </a:rPr>
            </a:br>
            <a:r>
              <a:rPr lang="en-US" altLang="en-US" dirty="0">
                <a:ea typeface="ＭＳ Ｐゴシック" panose="020B0600070205080204" pitchFamily="34" charset="-128"/>
              </a:rPr>
              <a:t>COVID-19 Basics</a:t>
            </a:r>
          </a:p>
        </p:txBody>
      </p:sp>
      <p:sp>
        <p:nvSpPr>
          <p:cNvPr id="2" name="Slide Number Placeholder 1">
            <a:extLst>
              <a:ext uri="{FF2B5EF4-FFF2-40B4-BE49-F238E27FC236}">
                <a16:creationId xmlns:a16="http://schemas.microsoft.com/office/drawing/2014/main" id="{36EAC556-1FBF-4751-B300-795AEA1C266C}"/>
              </a:ext>
            </a:extLst>
          </p:cNvPr>
          <p:cNvSpPr>
            <a:spLocks noGrp="1"/>
          </p:cNvSpPr>
          <p:nvPr>
            <p:ph type="sldNum" sz="quarter" idx="10"/>
          </p:nvPr>
        </p:nvSpPr>
        <p:spPr/>
        <p:txBody>
          <a:bodyPr/>
          <a:lstStyle/>
          <a:p>
            <a:fld id="{0E834B45-6E73-43A0-B9C8-FCE158605DCB}" type="slidenum">
              <a:rPr lang="en-US" altLang="en-US" smtClean="0"/>
              <a:pPr/>
              <a:t>12</a:t>
            </a:fld>
            <a:endParaRPr lang="en-US" altLang="en-US" dirty="0"/>
          </a:p>
        </p:txBody>
      </p:sp>
      <p:pic>
        <p:nvPicPr>
          <p:cNvPr id="27651" name="Content Placeholder 4" descr="Man in full PPE examining eggs">
            <a:extLst>
              <a:ext uri="{FF2B5EF4-FFF2-40B4-BE49-F238E27FC236}">
                <a16:creationId xmlns:a16="http://schemas.microsoft.com/office/drawing/2014/main" id="{690FA618-BBE5-4E0A-8A31-F809C22E8B9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30637" r="31517"/>
          <a:stretch/>
        </p:blipFill>
        <p:spPr>
          <a:xfrm>
            <a:off x="5867400" y="1743075"/>
            <a:ext cx="3276600" cy="4419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4AF5F4-CCD6-4D68-936A-54E736A3FBB8}"/>
              </a:ext>
            </a:extLst>
          </p:cNvPr>
          <p:cNvSpPr>
            <a:spLocks noGrp="1"/>
          </p:cNvSpPr>
          <p:nvPr>
            <p:ph type="title"/>
          </p:nvPr>
        </p:nvSpPr>
        <p:spPr/>
        <p:txBody>
          <a:bodyPr/>
          <a:lstStyle/>
          <a:p>
            <a:r>
              <a:rPr lang="en-US" altLang="en-US" dirty="0">
                <a:ea typeface="ＭＳ Ｐゴシック" panose="020B0600070205080204" pitchFamily="34" charset="-128"/>
              </a:rPr>
              <a:t>What is SARS-CoV-2? </a:t>
            </a:r>
          </a:p>
        </p:txBody>
      </p:sp>
      <p:pic>
        <p:nvPicPr>
          <p:cNvPr id="4" name="Content Placeholder 3" descr="SARS-COV-2 virus">
            <a:extLst>
              <a:ext uri="{FF2B5EF4-FFF2-40B4-BE49-F238E27FC236}">
                <a16:creationId xmlns:a16="http://schemas.microsoft.com/office/drawing/2014/main" id="{49215772-4544-4A0F-8DB6-044D7C358C37}"/>
              </a:ext>
            </a:extLst>
          </p:cNvPr>
          <p:cNvPicPr>
            <a:picLocks noGrp="1" noChangeAspect="1"/>
          </p:cNvPicPr>
          <p:nvPr>
            <p:ph sz="half" idx="1"/>
          </p:nvPr>
        </p:nvPicPr>
        <p:blipFill rotWithShape="1">
          <a:blip r:embed="rId3"/>
          <a:srcRect l="14989"/>
          <a:stretch/>
        </p:blipFill>
        <p:spPr>
          <a:xfrm>
            <a:off x="533400" y="2438400"/>
            <a:ext cx="3276600" cy="2838675"/>
          </a:xfrm>
          <a:prstGeom prst="rect">
            <a:avLst/>
          </a:prstGeom>
        </p:spPr>
      </p:pic>
      <p:sp>
        <p:nvSpPr>
          <p:cNvPr id="29699" name="Content Placeholder 3">
            <a:extLst>
              <a:ext uri="{FF2B5EF4-FFF2-40B4-BE49-F238E27FC236}">
                <a16:creationId xmlns:a16="http://schemas.microsoft.com/office/drawing/2014/main" id="{3D5B2636-EF71-4589-BD0A-37F754E6DFB9}"/>
              </a:ext>
            </a:extLst>
          </p:cNvPr>
          <p:cNvSpPr>
            <a:spLocks noGrp="1"/>
          </p:cNvSpPr>
          <p:nvPr>
            <p:ph sz="half" idx="2"/>
          </p:nvPr>
        </p:nvSpPr>
        <p:spPr>
          <a:xfrm>
            <a:off x="3962400" y="1905000"/>
            <a:ext cx="4953000" cy="4191000"/>
          </a:xfrm>
        </p:spPr>
        <p:txBody>
          <a:bodyPr/>
          <a:lstStyle/>
          <a:p>
            <a:pPr marL="0" indent="0">
              <a:buNone/>
            </a:pPr>
            <a:r>
              <a:rPr lang="en-US" altLang="en-US" sz="2400" dirty="0">
                <a:ea typeface="ＭＳ Ｐゴシック" panose="020B0600070205080204" pitchFamily="34" charset="-128"/>
              </a:rPr>
              <a:t>SARS-CoV-2 is the virus that causes coronavirus disease 2019 (COVID-19)</a:t>
            </a:r>
          </a:p>
          <a:p>
            <a:r>
              <a:rPr lang="en-US" altLang="en-US" sz="2400" dirty="0">
                <a:ea typeface="ＭＳ Ｐゴシック" panose="020B0600070205080204" pitchFamily="34" charset="-128"/>
              </a:rPr>
              <a:t>SARS = severe acute respiratory distress syndrome</a:t>
            </a:r>
          </a:p>
          <a:p>
            <a:r>
              <a:rPr lang="en-US" altLang="en-US" sz="2400" dirty="0">
                <a:ea typeface="ＭＳ Ｐゴシック" panose="020B0600070205080204" pitchFamily="34" charset="-128"/>
              </a:rPr>
              <a:t>Spreads easily person-to-person particularly when someone sneezes</a:t>
            </a:r>
          </a:p>
          <a:p>
            <a:r>
              <a:rPr lang="en-US" altLang="en-US" sz="2400" dirty="0">
                <a:ea typeface="ＭＳ Ｐゴシック" panose="020B0600070205080204" pitchFamily="34" charset="-128"/>
              </a:rPr>
              <a:t>Little if any immunity in humans</a:t>
            </a:r>
          </a:p>
          <a:p>
            <a:pPr marL="0" indent="0">
              <a:buNone/>
            </a:pPr>
            <a:endParaRPr lang="en-US" altLang="en-US" sz="1600" dirty="0">
              <a:ea typeface="ＭＳ Ｐゴシック" panose="020B0600070205080204" pitchFamily="34" charset="-128"/>
            </a:endParaRPr>
          </a:p>
          <a:p>
            <a:pPr marL="0" indent="0">
              <a:buNone/>
            </a:pPr>
            <a:r>
              <a:rPr lang="en-US" altLang="en-US" sz="1600" dirty="0">
                <a:ea typeface="ＭＳ Ｐゴシック" panose="020B0600070205080204" pitchFamily="34" charset="-128"/>
              </a:rPr>
              <a:t>Detailed information: </a:t>
            </a:r>
            <a:r>
              <a:rPr lang="en-US" altLang="en-US" sz="1600" dirty="0">
                <a:ea typeface="ＭＳ Ｐゴシック" panose="020B0600070205080204" pitchFamily="34" charset="-128"/>
                <a:hlinkClick r:id="rId4"/>
              </a:rPr>
              <a:t>https://www.cdc.gov/coronavirus/2019-ncov/index.html</a:t>
            </a:r>
            <a:endParaRPr lang="en-US" altLang="en-US" sz="16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D819DB24-EF0A-4E1F-8193-D46792EC49BE}"/>
              </a:ext>
            </a:extLst>
          </p:cNvPr>
          <p:cNvSpPr>
            <a:spLocks noGrp="1"/>
          </p:cNvSpPr>
          <p:nvPr>
            <p:ph type="sldNum" sz="quarter" idx="10"/>
          </p:nvPr>
        </p:nvSpPr>
        <p:spPr/>
        <p:txBody>
          <a:bodyPr/>
          <a:lstStyle/>
          <a:p>
            <a:fld id="{644431DD-724F-4159-B395-C12D4FF15CA8}" type="slidenum">
              <a:rPr lang="en-US" altLang="en-US" smtClean="0"/>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1657DA-3C09-40C3-BEBE-143CEAE31B5A}"/>
              </a:ext>
            </a:extLst>
          </p:cNvPr>
          <p:cNvSpPr>
            <a:spLocks noGrp="1"/>
          </p:cNvSpPr>
          <p:nvPr>
            <p:ph type="sldNum" sz="quarter" idx="10"/>
          </p:nvPr>
        </p:nvSpPr>
        <p:spPr/>
        <p:txBody>
          <a:bodyPr/>
          <a:lstStyle/>
          <a:p>
            <a:fld id="{644431DD-724F-4159-B395-C12D4FF15CA8}" type="slidenum">
              <a:rPr lang="en-US" altLang="en-US" smtClean="0"/>
              <a:pPr/>
              <a:t>14</a:t>
            </a:fld>
            <a:endParaRPr lang="en-US" altLang="en-US" dirty="0"/>
          </a:p>
        </p:txBody>
      </p:sp>
      <p:pic>
        <p:nvPicPr>
          <p:cNvPr id="31748" name="Content Placeholder 5" descr="Man sneezing and the spray of his sneeze">
            <a:extLst>
              <a:ext uri="{FF2B5EF4-FFF2-40B4-BE49-F238E27FC236}">
                <a16:creationId xmlns:a16="http://schemas.microsoft.com/office/drawing/2014/main" id="{A9A29DB1-7267-4938-A0F1-B45BBDC8DDF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5143" b="18190"/>
          <a:stretch/>
        </p:blipFill>
        <p:spPr>
          <a:xfrm>
            <a:off x="232410" y="4038600"/>
            <a:ext cx="3505200" cy="2438400"/>
          </a:xfrm>
        </p:spPr>
      </p:pic>
      <p:sp>
        <p:nvSpPr>
          <p:cNvPr id="31747" name="Content Placeholder 10">
            <a:extLst>
              <a:ext uri="{FF2B5EF4-FFF2-40B4-BE49-F238E27FC236}">
                <a16:creationId xmlns:a16="http://schemas.microsoft.com/office/drawing/2014/main" id="{72ABC0CA-EE15-4933-AB67-6D11BD9631E0}"/>
              </a:ext>
            </a:extLst>
          </p:cNvPr>
          <p:cNvSpPr>
            <a:spLocks noGrp="1"/>
          </p:cNvSpPr>
          <p:nvPr>
            <p:ph sz="half" idx="2"/>
          </p:nvPr>
        </p:nvSpPr>
        <p:spPr>
          <a:xfrm>
            <a:off x="3810000" y="1828800"/>
            <a:ext cx="4999383" cy="3962400"/>
          </a:xfrm>
        </p:spPr>
        <p:txBody>
          <a:bodyPr/>
          <a:lstStyle/>
          <a:p>
            <a:r>
              <a:rPr lang="en-US" altLang="en-US" sz="2200" b="1" u="sng" dirty="0">
                <a:ea typeface="ＭＳ Ｐゴシック" panose="020B0600070205080204" pitchFamily="34" charset="-128"/>
              </a:rPr>
              <a:t>Droplet</a:t>
            </a:r>
            <a:r>
              <a:rPr lang="en-US" altLang="en-US" sz="2200" dirty="0">
                <a:ea typeface="ＭＳ Ｐゴシック" panose="020B0600070205080204" pitchFamily="34" charset="-128"/>
              </a:rPr>
              <a:t> - respiratory secretions from coughing or sneezing landing on mucosal surfaces (nose, mouth, and eyes)</a:t>
            </a:r>
          </a:p>
          <a:p>
            <a:pPr lvl="1"/>
            <a:r>
              <a:rPr lang="en-US" altLang="en-US" sz="2200" b="1" u="sng" dirty="0">
                <a:ea typeface="ＭＳ Ｐゴシック" panose="020B0600070205080204" pitchFamily="34" charset="-128"/>
              </a:rPr>
              <a:t>Aerosol</a:t>
            </a:r>
            <a:r>
              <a:rPr lang="en-US" altLang="en-US" sz="2200" b="1" dirty="0">
                <a:ea typeface="ＭＳ Ｐゴシック" panose="020B0600070205080204" pitchFamily="34" charset="-128"/>
              </a:rPr>
              <a:t> - </a:t>
            </a:r>
            <a:r>
              <a:rPr lang="en-US" altLang="en-US" sz="2200" dirty="0">
                <a:ea typeface="ＭＳ Ｐゴシック" panose="020B0600070205080204" pitchFamily="34" charset="-128"/>
              </a:rPr>
              <a:t>a solid particle or liquid droplet suspended in air </a:t>
            </a:r>
          </a:p>
          <a:p>
            <a:r>
              <a:rPr lang="en-US" altLang="en-US" sz="2200" b="1" u="sng" dirty="0">
                <a:ea typeface="ＭＳ Ｐゴシック" panose="020B0600070205080204" pitchFamily="34" charset="-128"/>
              </a:rPr>
              <a:t>Contact</a:t>
            </a:r>
            <a:r>
              <a:rPr lang="en-US" altLang="en-US" sz="2200" dirty="0">
                <a:ea typeface="ＭＳ Ｐゴシック" panose="020B0600070205080204" pitchFamily="34" charset="-128"/>
              </a:rPr>
              <a:t> -Touching something with SARS-2 virus on it and then touching mouth, nose or eyes</a:t>
            </a:r>
          </a:p>
          <a:p>
            <a:r>
              <a:rPr lang="en-US" altLang="en-US" sz="2200" b="1" u="sng" dirty="0">
                <a:ea typeface="ＭＳ Ｐゴシック" panose="020B0600070205080204" pitchFamily="34" charset="-128"/>
              </a:rPr>
              <a:t>Other possible routes</a:t>
            </a:r>
            <a:r>
              <a:rPr lang="en-US" altLang="en-US" sz="2200" dirty="0">
                <a:ea typeface="ＭＳ Ｐゴシック" panose="020B0600070205080204" pitchFamily="34" charset="-128"/>
              </a:rPr>
              <a:t>: Through fecal matter</a:t>
            </a:r>
          </a:p>
        </p:txBody>
      </p:sp>
      <p:sp>
        <p:nvSpPr>
          <p:cNvPr id="3" name="TextBox 2">
            <a:extLst>
              <a:ext uri="{FF2B5EF4-FFF2-40B4-BE49-F238E27FC236}">
                <a16:creationId xmlns:a16="http://schemas.microsoft.com/office/drawing/2014/main" id="{E7B26333-4D17-469A-92F5-7359F886ACC1}"/>
              </a:ext>
            </a:extLst>
          </p:cNvPr>
          <p:cNvSpPr txBox="1"/>
          <p:nvPr/>
        </p:nvSpPr>
        <p:spPr>
          <a:xfrm>
            <a:off x="457200" y="1752600"/>
            <a:ext cx="3314700" cy="2308324"/>
          </a:xfrm>
          <a:prstGeom prst="rect">
            <a:avLst/>
          </a:prstGeom>
          <a:noFill/>
        </p:spPr>
        <p:txBody>
          <a:bodyPr wrap="square" rtlCol="0">
            <a:spAutoFit/>
          </a:bodyPr>
          <a:lstStyle/>
          <a:p>
            <a:pPr>
              <a:buNone/>
            </a:pPr>
            <a:r>
              <a:rPr lang="en-US" altLang="en-US" sz="2400" dirty="0"/>
              <a:t>COVID-19 is spread from person to person mainly through coughing, sneezing, and possibly talking, and breathing. </a:t>
            </a:r>
            <a:endParaRPr lang="en-US" sz="2400" dirty="0"/>
          </a:p>
        </p:txBody>
      </p:sp>
      <p:sp>
        <p:nvSpPr>
          <p:cNvPr id="31746" name="Title 1">
            <a:extLst>
              <a:ext uri="{FF2B5EF4-FFF2-40B4-BE49-F238E27FC236}">
                <a16:creationId xmlns:a16="http://schemas.microsoft.com/office/drawing/2014/main" id="{E4BF4A50-DD50-44E1-BAA4-6944760AFD44}"/>
              </a:ext>
            </a:extLst>
          </p:cNvPr>
          <p:cNvSpPr>
            <a:spLocks noGrp="1"/>
          </p:cNvSpPr>
          <p:nvPr>
            <p:ph type="title"/>
          </p:nvPr>
        </p:nvSpPr>
        <p:spPr>
          <a:xfrm>
            <a:off x="334617" y="959632"/>
            <a:ext cx="7696200" cy="1143000"/>
          </a:xfrm>
        </p:spPr>
        <p:txBody>
          <a:bodyPr/>
          <a:lstStyle/>
          <a:p>
            <a:r>
              <a:rPr lang="en-US" altLang="en-US" dirty="0">
                <a:ea typeface="ＭＳ Ｐゴシック" panose="020B0600070205080204" pitchFamily="34" charset="-128"/>
              </a:rPr>
              <a:t>Transmission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671BD0-5C77-4016-96B4-6CFC901D1AE5}"/>
              </a:ext>
            </a:extLst>
          </p:cNvPr>
          <p:cNvSpPr>
            <a:spLocks noGrp="1"/>
          </p:cNvSpPr>
          <p:nvPr>
            <p:ph type="title"/>
          </p:nvPr>
        </p:nvSpPr>
        <p:spPr/>
        <p:txBody>
          <a:bodyPr/>
          <a:lstStyle/>
          <a:p>
            <a:r>
              <a:rPr lang="en-US" dirty="0"/>
              <a:t>Incubation period</a:t>
            </a:r>
          </a:p>
        </p:txBody>
      </p:sp>
      <p:sp>
        <p:nvSpPr>
          <p:cNvPr id="6" name="Content Placeholder 5">
            <a:extLst>
              <a:ext uri="{FF2B5EF4-FFF2-40B4-BE49-F238E27FC236}">
                <a16:creationId xmlns:a16="http://schemas.microsoft.com/office/drawing/2014/main" id="{DB667D22-5BDE-4634-B6E7-4C5D6075F920}"/>
              </a:ext>
            </a:extLst>
          </p:cNvPr>
          <p:cNvSpPr>
            <a:spLocks noGrp="1"/>
          </p:cNvSpPr>
          <p:nvPr>
            <p:ph idx="1"/>
          </p:nvPr>
        </p:nvSpPr>
        <p:spPr/>
        <p:txBody>
          <a:bodyPr/>
          <a:lstStyle/>
          <a:p>
            <a:r>
              <a:rPr lang="en-US" dirty="0"/>
              <a:t>The incubation period is the time between exposure to a virus and the onset of symptoms. </a:t>
            </a:r>
          </a:p>
          <a:p>
            <a:r>
              <a:rPr lang="en-US" dirty="0"/>
              <a:t>With COVID- 19 symptoms may show 2-14 days after exposure.</a:t>
            </a:r>
          </a:p>
          <a:p>
            <a:r>
              <a:rPr lang="en-US" dirty="0"/>
              <a:t>People are most contagious when they are the most symptomatic.</a:t>
            </a:r>
          </a:p>
          <a:p>
            <a:r>
              <a:rPr lang="en-US" dirty="0"/>
              <a:t>Scientific uncertainties:</a:t>
            </a:r>
          </a:p>
          <a:p>
            <a:pPr lvl="1"/>
            <a:r>
              <a:rPr lang="en-US" dirty="0"/>
              <a:t>People who are infected may be contagious before they develop symptoms or even if they never develop symptoms.</a:t>
            </a:r>
          </a:p>
        </p:txBody>
      </p:sp>
      <p:sp>
        <p:nvSpPr>
          <p:cNvPr id="2" name="Slide Number Placeholder 1">
            <a:extLst>
              <a:ext uri="{FF2B5EF4-FFF2-40B4-BE49-F238E27FC236}">
                <a16:creationId xmlns:a16="http://schemas.microsoft.com/office/drawing/2014/main" id="{989DB3D2-B714-452C-BB06-8D2AE5F6484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80533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4F42179-1FEA-4583-816D-595FA9B63705}"/>
              </a:ext>
            </a:extLst>
          </p:cNvPr>
          <p:cNvSpPr>
            <a:spLocks noGrp="1"/>
          </p:cNvSpPr>
          <p:nvPr>
            <p:ph type="title"/>
          </p:nvPr>
        </p:nvSpPr>
        <p:spPr/>
        <p:txBody>
          <a:bodyPr/>
          <a:lstStyle/>
          <a:p>
            <a:r>
              <a:rPr lang="en-US" altLang="en-US" dirty="0">
                <a:ea typeface="ＭＳ Ｐゴシック" panose="020B0600070205080204" pitchFamily="34" charset="-128"/>
              </a:rPr>
              <a:t>COVID-19 can cause mild to severe symptoms</a:t>
            </a:r>
          </a:p>
        </p:txBody>
      </p:sp>
      <p:sp>
        <p:nvSpPr>
          <p:cNvPr id="33795" name="Content Placeholder 2">
            <a:extLst>
              <a:ext uri="{FF2B5EF4-FFF2-40B4-BE49-F238E27FC236}">
                <a16:creationId xmlns:a16="http://schemas.microsoft.com/office/drawing/2014/main" id="{4B726869-AA4E-44EA-932D-C6B1273EBC05}"/>
              </a:ext>
            </a:extLst>
          </p:cNvPr>
          <p:cNvSpPr>
            <a:spLocks noGrp="1"/>
          </p:cNvSpPr>
          <p:nvPr>
            <p:ph sz="half" idx="1"/>
          </p:nvPr>
        </p:nvSpPr>
        <p:spPr>
          <a:xfrm>
            <a:off x="685800" y="2220883"/>
            <a:ext cx="3810000" cy="3189317"/>
          </a:xfrm>
        </p:spPr>
        <p:txBody>
          <a:bodyPr/>
          <a:lstStyle/>
          <a:p>
            <a:pPr marL="0" indent="0">
              <a:buNone/>
            </a:pPr>
            <a:r>
              <a:rPr lang="en-US" altLang="en-US" sz="2200" u="sng" dirty="0">
                <a:ea typeface="ＭＳ Ｐゴシック" panose="020B0600070205080204" pitchFamily="34" charset="-128"/>
              </a:rPr>
              <a:t>Most common symptoms include:</a:t>
            </a:r>
          </a:p>
          <a:p>
            <a:r>
              <a:rPr lang="en-US" altLang="en-US" sz="2200" dirty="0">
                <a:ea typeface="ＭＳ Ｐゴシック" panose="020B0600070205080204" pitchFamily="34" charset="-128"/>
              </a:rPr>
              <a:t>Fever</a:t>
            </a:r>
          </a:p>
          <a:p>
            <a:r>
              <a:rPr lang="en-US" altLang="en-US" sz="2200" dirty="0">
                <a:ea typeface="ＭＳ Ｐゴシック" panose="020B0600070205080204" pitchFamily="34" charset="-128"/>
              </a:rPr>
              <a:t>Cough</a:t>
            </a:r>
          </a:p>
          <a:p>
            <a:r>
              <a:rPr lang="en-US" altLang="en-US" sz="2200" dirty="0">
                <a:ea typeface="ＭＳ Ｐゴシック" panose="020B0600070205080204" pitchFamily="34" charset="-128"/>
              </a:rPr>
              <a:t>Shortness of breath</a:t>
            </a:r>
          </a:p>
          <a:p>
            <a:pPr marL="0" indent="0">
              <a:buNone/>
            </a:pPr>
            <a:endParaRPr lang="en-US" altLang="en-US" sz="2200" dirty="0">
              <a:ea typeface="ＭＳ Ｐゴシック" panose="020B0600070205080204" pitchFamily="34" charset="-128"/>
            </a:endParaRPr>
          </a:p>
          <a:p>
            <a:pPr>
              <a:buFontTx/>
              <a:buNone/>
            </a:pPr>
            <a:endParaRPr lang="en-US" altLang="en-US" sz="2200"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C4C9DE8B-92BA-4F0D-B1C2-680B1F78C796}"/>
              </a:ext>
            </a:extLst>
          </p:cNvPr>
          <p:cNvSpPr>
            <a:spLocks noGrp="1"/>
          </p:cNvSpPr>
          <p:nvPr>
            <p:ph sz="half" idx="2"/>
          </p:nvPr>
        </p:nvSpPr>
        <p:spPr>
          <a:xfrm>
            <a:off x="4648200" y="2220883"/>
            <a:ext cx="4191000" cy="2902835"/>
          </a:xfrm>
        </p:spPr>
        <p:txBody>
          <a:bodyPr/>
          <a:lstStyle/>
          <a:p>
            <a:pPr marL="0" indent="0">
              <a:buNone/>
            </a:pPr>
            <a:r>
              <a:rPr lang="en-US" altLang="en-US" sz="2200" u="sng" dirty="0">
                <a:ea typeface="ＭＳ Ｐゴシック" panose="020B0600070205080204" pitchFamily="34" charset="-128"/>
              </a:rPr>
              <a:t>Other symptoms may include:</a:t>
            </a:r>
          </a:p>
          <a:p>
            <a:r>
              <a:rPr lang="en-US" altLang="en-US" sz="2200" dirty="0">
                <a:ea typeface="ＭＳ Ｐゴシック" panose="020B0600070205080204" pitchFamily="34" charset="-128"/>
              </a:rPr>
              <a:t>Sore throat</a:t>
            </a:r>
          </a:p>
          <a:p>
            <a:r>
              <a:rPr lang="en-US" altLang="en-US" sz="2200" dirty="0">
                <a:ea typeface="ＭＳ Ｐゴシック" panose="020B0600070205080204" pitchFamily="34" charset="-128"/>
              </a:rPr>
              <a:t>Runny or stuffy nose</a:t>
            </a:r>
          </a:p>
          <a:p>
            <a:r>
              <a:rPr lang="en-US" altLang="en-US" sz="2200" dirty="0">
                <a:ea typeface="ＭＳ Ｐゴシック" panose="020B0600070205080204" pitchFamily="34" charset="-128"/>
              </a:rPr>
              <a:t>Body aches</a:t>
            </a:r>
          </a:p>
          <a:p>
            <a:r>
              <a:rPr lang="en-US" altLang="en-US" sz="2200" dirty="0">
                <a:ea typeface="ＭＳ Ｐゴシック" panose="020B0600070205080204" pitchFamily="34" charset="-128"/>
              </a:rPr>
              <a:t>Headache</a:t>
            </a:r>
          </a:p>
          <a:p>
            <a:r>
              <a:rPr lang="en-US" altLang="en-US" sz="2200" dirty="0">
                <a:ea typeface="ＭＳ Ｐゴシック" panose="020B0600070205080204" pitchFamily="34" charset="-128"/>
              </a:rPr>
              <a:t>Chills </a:t>
            </a:r>
          </a:p>
          <a:p>
            <a:r>
              <a:rPr lang="en-US" altLang="en-US" sz="2200" dirty="0">
                <a:ea typeface="ＭＳ Ｐゴシック" panose="020B0600070205080204" pitchFamily="34" charset="-128"/>
              </a:rPr>
              <a:t>Fatigue</a:t>
            </a:r>
          </a:p>
          <a:p>
            <a:endParaRPr lang="en-US" sz="2200" dirty="0"/>
          </a:p>
        </p:txBody>
      </p:sp>
      <p:sp>
        <p:nvSpPr>
          <p:cNvPr id="5" name="Slide Number Placeholder 4">
            <a:extLst>
              <a:ext uri="{FF2B5EF4-FFF2-40B4-BE49-F238E27FC236}">
                <a16:creationId xmlns:a16="http://schemas.microsoft.com/office/drawing/2014/main" id="{9D926783-BEFF-4D9F-9F74-62997C39C442}"/>
              </a:ext>
            </a:extLst>
          </p:cNvPr>
          <p:cNvSpPr>
            <a:spLocks noGrp="1"/>
          </p:cNvSpPr>
          <p:nvPr>
            <p:ph type="sldNum" sz="quarter" idx="10"/>
          </p:nvPr>
        </p:nvSpPr>
        <p:spPr/>
        <p:txBody>
          <a:bodyPr/>
          <a:lstStyle/>
          <a:p>
            <a:fld id="{644431DD-724F-4159-B395-C12D4FF15CA8}" type="slidenum">
              <a:rPr lang="en-US" altLang="en-US" smtClean="0"/>
              <a:pPr/>
              <a:t>16</a:t>
            </a:fld>
            <a:endParaRPr lang="en-US" altLang="en-US" dirty="0"/>
          </a:p>
        </p:txBody>
      </p:sp>
    </p:spTree>
    <p:extLst>
      <p:ext uri="{BB962C8B-B14F-4D97-AF65-F5344CB8AC3E}">
        <p14:creationId xmlns:p14="http://schemas.microsoft.com/office/powerpoint/2010/main" val="4112047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74EC46-1244-4964-A9DA-8D2A898F65FC}"/>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
        <p:nvSpPr>
          <p:cNvPr id="3" name="Content Placeholder 2">
            <a:extLst>
              <a:ext uri="{FF2B5EF4-FFF2-40B4-BE49-F238E27FC236}">
                <a16:creationId xmlns:a16="http://schemas.microsoft.com/office/drawing/2014/main" id="{9903E02D-FCC6-4D2E-B9B7-F0D47A7CD5D4}"/>
              </a:ext>
            </a:extLst>
          </p:cNvPr>
          <p:cNvSpPr>
            <a:spLocks noGrp="1"/>
          </p:cNvSpPr>
          <p:nvPr>
            <p:ph idx="1"/>
          </p:nvPr>
        </p:nvSpPr>
        <p:spPr/>
        <p:txBody>
          <a:bodyPr/>
          <a:lstStyle/>
          <a:p>
            <a:r>
              <a:rPr lang="en-US" dirty="0"/>
              <a:t>Most people will have mild symptoms and should recover at home and </a:t>
            </a:r>
            <a:r>
              <a:rPr lang="en-US" b="1" dirty="0"/>
              <a:t>NOT</a:t>
            </a:r>
            <a:r>
              <a:rPr lang="en-US" dirty="0"/>
              <a:t> go to the hospital or emergency room.</a:t>
            </a:r>
          </a:p>
          <a:p>
            <a:r>
              <a:rPr lang="en-US" dirty="0"/>
              <a:t>Get medical attention immediately if you have:</a:t>
            </a:r>
          </a:p>
          <a:p>
            <a:pPr lvl="1"/>
            <a:r>
              <a:rPr lang="en-US" dirty="0"/>
              <a:t>Difficulty breathing or shortness of breath.</a:t>
            </a:r>
          </a:p>
          <a:p>
            <a:pPr lvl="1"/>
            <a:r>
              <a:rPr lang="en-US" dirty="0"/>
              <a:t>Persistent pain or pressure in the chest.</a:t>
            </a:r>
          </a:p>
          <a:p>
            <a:pPr lvl="1"/>
            <a:r>
              <a:rPr lang="en-US" dirty="0"/>
              <a:t>New confusion or inability to arouse.</a:t>
            </a:r>
          </a:p>
          <a:p>
            <a:pPr lvl="1"/>
            <a:r>
              <a:rPr lang="en-US" dirty="0"/>
              <a:t>Bluish lips or face.</a:t>
            </a:r>
          </a:p>
          <a:p>
            <a:endParaRPr lang="en-US" dirty="0"/>
          </a:p>
        </p:txBody>
      </p:sp>
      <p:pic>
        <p:nvPicPr>
          <p:cNvPr id="8" name="Picture 7" descr="sign outside a hospital that says stop">
            <a:extLst>
              <a:ext uri="{FF2B5EF4-FFF2-40B4-BE49-F238E27FC236}">
                <a16:creationId xmlns:a16="http://schemas.microsoft.com/office/drawing/2014/main" id="{A748B552-ECD9-43C4-B4FF-77A998A7E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581400"/>
            <a:ext cx="2295525" cy="2295525"/>
          </a:xfrm>
          <a:prstGeom prst="rect">
            <a:avLst/>
          </a:prstGeom>
        </p:spPr>
      </p:pic>
      <p:sp>
        <p:nvSpPr>
          <p:cNvPr id="2" name="Title 1">
            <a:extLst>
              <a:ext uri="{FF2B5EF4-FFF2-40B4-BE49-F238E27FC236}">
                <a16:creationId xmlns:a16="http://schemas.microsoft.com/office/drawing/2014/main" id="{475D5F2E-7BBC-40EA-BE1C-790BDD851600}"/>
              </a:ext>
            </a:extLst>
          </p:cNvPr>
          <p:cNvSpPr>
            <a:spLocks noGrp="1"/>
          </p:cNvSpPr>
          <p:nvPr>
            <p:ph type="title"/>
          </p:nvPr>
        </p:nvSpPr>
        <p:spPr/>
        <p:txBody>
          <a:bodyPr/>
          <a:lstStyle/>
          <a:p>
            <a:pPr algn="ctr"/>
            <a:r>
              <a:rPr lang="en-US" dirty="0"/>
              <a:t>Severe symptoms –emergency warning signs for COVID-19</a:t>
            </a:r>
          </a:p>
        </p:txBody>
      </p:sp>
    </p:spTree>
    <p:extLst>
      <p:ext uri="{BB962C8B-B14F-4D97-AF65-F5344CB8AC3E}">
        <p14:creationId xmlns:p14="http://schemas.microsoft.com/office/powerpoint/2010/main" val="1284046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BAD099-B316-EE4F-B71B-465B9CC7DC4E}" type="slidenum">
              <a:rPr lang="en-US" smtClean="0"/>
              <a:pPr>
                <a:defRPr/>
              </a:pPr>
              <a:t>18</a:t>
            </a:fld>
            <a:r>
              <a:rPr lang="en-US" dirty="0"/>
              <a:t>  </a:t>
            </a:r>
          </a:p>
        </p:txBody>
      </p:sp>
      <p:sp>
        <p:nvSpPr>
          <p:cNvPr id="3" name="Content Placeholder 2"/>
          <p:cNvSpPr>
            <a:spLocks noGrp="1"/>
          </p:cNvSpPr>
          <p:nvPr>
            <p:ph idx="1"/>
          </p:nvPr>
        </p:nvSpPr>
        <p:spPr>
          <a:noFill/>
        </p:spPr>
        <p:txBody>
          <a:bodyPr/>
          <a:lstStyle/>
          <a:p>
            <a:pPr marL="342900" indent="-342900">
              <a:buFont typeface="Arial" panose="020B0604020202020204" pitchFamily="34" charset="0"/>
              <a:buChar char="•"/>
            </a:pPr>
            <a:r>
              <a:rPr lang="en-US" sz="2400" dirty="0"/>
              <a:t>A person who has both consistent signs or symptoms </a:t>
            </a:r>
            <a:r>
              <a:rPr lang="en-US" sz="2400" b="1" dirty="0"/>
              <a:t>and</a:t>
            </a:r>
            <a:r>
              <a:rPr lang="en-US" sz="2400" dirty="0"/>
              <a:t> risk factors as follows:</a:t>
            </a:r>
          </a:p>
          <a:p>
            <a:endParaRPr lang="en-US" dirty="0"/>
          </a:p>
          <a:p>
            <a:endParaRPr lang="en-US" dirty="0"/>
          </a:p>
        </p:txBody>
      </p:sp>
      <p:graphicFrame>
        <p:nvGraphicFramePr>
          <p:cNvPr id="5" name="Diagram 4" descr="&quot;&quot;"/>
          <p:cNvGraphicFramePr/>
          <p:nvPr>
            <p:extLst>
              <p:ext uri="{D42A27DB-BD31-4B8C-83A1-F6EECF244321}">
                <p14:modId xmlns:p14="http://schemas.microsoft.com/office/powerpoint/2010/main" val="1376314173"/>
              </p:ext>
            </p:extLst>
          </p:nvPr>
        </p:nvGraphicFramePr>
        <p:xfrm>
          <a:off x="1219200" y="2285845"/>
          <a:ext cx="685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What is a person under investigation?</a:t>
            </a:r>
          </a:p>
        </p:txBody>
      </p:sp>
    </p:spTree>
    <p:extLst>
      <p:ext uri="{BB962C8B-B14F-4D97-AF65-F5344CB8AC3E}">
        <p14:creationId xmlns:p14="http://schemas.microsoft.com/office/powerpoint/2010/main" val="415965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63BAD099-B316-EE4F-B71B-465B9CC7DC4E}" type="slidenum">
              <a:rPr lang="en-US" smtClean="0"/>
              <a:pPr>
                <a:defRPr/>
              </a:pPr>
              <a:t>19</a:t>
            </a:fld>
            <a:r>
              <a:rPr lang="en-US" dirty="0"/>
              <a:t>  </a:t>
            </a:r>
          </a:p>
        </p:txBody>
      </p:sp>
      <p:sp>
        <p:nvSpPr>
          <p:cNvPr id="3" name="Content Placeholder 2"/>
          <p:cNvSpPr>
            <a:spLocks noGrp="1"/>
          </p:cNvSpPr>
          <p:nvPr>
            <p:ph idx="1"/>
          </p:nvPr>
        </p:nvSpPr>
        <p:spPr>
          <a:xfrm>
            <a:off x="304800" y="2057400"/>
            <a:ext cx="8610600" cy="4419600"/>
          </a:xfrm>
        </p:spPr>
        <p:txBody>
          <a:bodyPr/>
          <a:lstStyle/>
          <a:p>
            <a:pPr marL="0" indent="0">
              <a:buNone/>
            </a:pPr>
            <a:r>
              <a:rPr lang="en-US" dirty="0"/>
              <a:t>A confirmed case is a suspect case with laboratory-confirmed diagnostic evidence of SARS CoV-2 virus infection.</a:t>
            </a:r>
          </a:p>
          <a:p>
            <a:endParaRPr lang="en-US" dirty="0"/>
          </a:p>
        </p:txBody>
      </p:sp>
      <p:pic>
        <p:nvPicPr>
          <p:cNvPr id="6" name="Picture 5" descr="COVID-19 testing kit">
            <a:extLst>
              <a:ext uri="{FF2B5EF4-FFF2-40B4-BE49-F238E27FC236}">
                <a16:creationId xmlns:a16="http://schemas.microsoft.com/office/drawing/2014/main" id="{AECA3558-3B8F-417D-8F35-4C8B5A147D82}"/>
              </a:ext>
            </a:extLst>
          </p:cNvPr>
          <p:cNvPicPr>
            <a:picLocks noChangeAspect="1"/>
          </p:cNvPicPr>
          <p:nvPr/>
        </p:nvPicPr>
        <p:blipFill>
          <a:blip r:embed="rId3"/>
          <a:stretch>
            <a:fillRect/>
          </a:stretch>
        </p:blipFill>
        <p:spPr>
          <a:xfrm>
            <a:off x="2356541" y="3429000"/>
            <a:ext cx="3657600" cy="2439619"/>
          </a:xfrm>
          <a:prstGeom prst="rect">
            <a:avLst/>
          </a:prstGeom>
        </p:spPr>
      </p:pic>
      <p:sp>
        <p:nvSpPr>
          <p:cNvPr id="7" name="TextBox 6">
            <a:extLst>
              <a:ext uri="{FF2B5EF4-FFF2-40B4-BE49-F238E27FC236}">
                <a16:creationId xmlns:a16="http://schemas.microsoft.com/office/drawing/2014/main" id="{DE922FE5-E2B1-4F4D-BA96-BA459D698DD4}"/>
              </a:ext>
            </a:extLst>
          </p:cNvPr>
          <p:cNvSpPr txBox="1"/>
          <p:nvPr/>
        </p:nvSpPr>
        <p:spPr>
          <a:xfrm>
            <a:off x="2198482" y="6034310"/>
            <a:ext cx="3973717" cy="276999"/>
          </a:xfrm>
          <a:prstGeom prst="rect">
            <a:avLst/>
          </a:prstGeom>
          <a:noFill/>
        </p:spPr>
        <p:txBody>
          <a:bodyPr wrap="none" rtlCol="0">
            <a:spAutoFit/>
          </a:bodyPr>
          <a:lstStyle/>
          <a:p>
            <a:pPr>
              <a:buNone/>
            </a:pPr>
            <a:r>
              <a:rPr lang="en-US" sz="1200" dirty="0"/>
              <a:t>U.S. Centers for Disease Control and Prevention via AP</a:t>
            </a:r>
          </a:p>
        </p:txBody>
      </p:sp>
      <p:sp>
        <p:nvSpPr>
          <p:cNvPr id="2" name="Title 1"/>
          <p:cNvSpPr>
            <a:spLocks noGrp="1"/>
          </p:cNvSpPr>
          <p:nvPr>
            <p:ph type="title"/>
          </p:nvPr>
        </p:nvSpPr>
        <p:spPr/>
        <p:txBody>
          <a:bodyPr/>
          <a:lstStyle/>
          <a:p>
            <a:r>
              <a:rPr lang="en-US" dirty="0"/>
              <a:t>Confirmed case</a:t>
            </a:r>
          </a:p>
        </p:txBody>
      </p:sp>
    </p:spTree>
    <p:extLst>
      <p:ext uri="{BB962C8B-B14F-4D97-AF65-F5344CB8AC3E}">
        <p14:creationId xmlns:p14="http://schemas.microsoft.com/office/powerpoint/2010/main" val="4242686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and learning objectives</a:t>
            </a:r>
          </a:p>
        </p:txBody>
      </p:sp>
      <p:sp>
        <p:nvSpPr>
          <p:cNvPr id="3" name="Content Placeholder 2"/>
          <p:cNvSpPr>
            <a:spLocks noGrp="1"/>
          </p:cNvSpPr>
          <p:nvPr>
            <p:ph idx="1"/>
          </p:nvPr>
        </p:nvSpPr>
        <p:spPr/>
        <p:txBody>
          <a:bodyPr/>
          <a:lstStyle/>
          <a:p>
            <a:pPr marL="0" lvl="0" indent="0">
              <a:buNone/>
              <a:defRPr/>
            </a:pPr>
            <a:r>
              <a:rPr lang="en-US" sz="2800" b="1" dirty="0"/>
              <a:t>Goal: </a:t>
            </a:r>
            <a:r>
              <a:rPr lang="en-US" dirty="0"/>
              <a:t>Increase health and safety awareness for responders and workers with potential exposure to COVID-19.</a:t>
            </a:r>
            <a:endParaRPr lang="en-US" sz="2800" b="1" dirty="0"/>
          </a:p>
          <a:p>
            <a:pPr marL="0" indent="0">
              <a:buNone/>
              <a:defRPr/>
            </a:pPr>
            <a:r>
              <a:rPr lang="en-US" b="1" dirty="0"/>
              <a:t>Learning objectives: </a:t>
            </a:r>
            <a:r>
              <a:rPr lang="en-US" dirty="0"/>
              <a:t>After attending participants will be able to: </a:t>
            </a:r>
            <a:endParaRPr lang="en-US" sz="2800" dirty="0"/>
          </a:p>
          <a:p>
            <a:pPr marL="404813" indent="-404813">
              <a:buFont typeface="Arial"/>
              <a:buChar char="•"/>
              <a:defRPr/>
            </a:pPr>
            <a:r>
              <a:rPr lang="en-US" dirty="0"/>
              <a:t>Explain basic facts about COVID-19.</a:t>
            </a:r>
          </a:p>
          <a:p>
            <a:pPr marL="404813" indent="-404813">
              <a:buFont typeface="Arial"/>
              <a:buChar char="•"/>
              <a:defRPr/>
            </a:pPr>
            <a:r>
              <a:rPr lang="en-US" dirty="0"/>
              <a:t>Assess the risk of workplace exposure to COVID-19.</a:t>
            </a:r>
          </a:p>
          <a:p>
            <a:pPr marL="404813" indent="-404813">
              <a:buFont typeface="Arial"/>
              <a:buChar char="•"/>
              <a:defRPr/>
            </a:pPr>
            <a:r>
              <a:rPr lang="en-US" dirty="0"/>
              <a:t>Define key steps in worker protection and infection control.</a:t>
            </a:r>
          </a:p>
          <a:p>
            <a:pPr marL="404813" indent="-404813">
              <a:buFont typeface="Arial"/>
              <a:buChar char="•"/>
              <a:defRPr/>
            </a:pPr>
            <a:r>
              <a:rPr lang="en-US" altLang="en-US" dirty="0">
                <a:ea typeface="ＭＳ Ｐゴシック" panose="020B0600070205080204" pitchFamily="34" charset="-128"/>
              </a:rPr>
              <a:t>Identify methods to prevent and respond to COVID-19 exposure in the workplace.</a:t>
            </a:r>
            <a:endParaRPr lang="en-US" dirty="0"/>
          </a:p>
          <a:p>
            <a:pPr lvl="4"/>
            <a:endParaRPr lang="en-US" dirty="0"/>
          </a:p>
        </p:txBody>
      </p:sp>
      <p:sp>
        <p:nvSpPr>
          <p:cNvPr id="4" name="Slide Number Placeholder 3"/>
          <p:cNvSpPr>
            <a:spLocks noGrp="1"/>
          </p:cNvSpPr>
          <p:nvPr>
            <p:ph type="sldNum" sz="quarter" idx="10"/>
          </p:nvPr>
        </p:nvSpPr>
        <p:spPr/>
        <p:txBody>
          <a:bodyPr/>
          <a:lstStyle/>
          <a:p>
            <a:pPr>
              <a:defRPr/>
            </a:pPr>
            <a:fld id="{63BAD099-B316-EE4F-B71B-465B9CC7DC4E}" type="slidenum">
              <a:rPr lang="en-US" smtClean="0"/>
              <a:pPr>
                <a:defRPr/>
              </a:pPr>
              <a:t>2</a:t>
            </a:fld>
            <a:r>
              <a:rPr lang="en-US" dirty="0"/>
              <a:t>  </a:t>
            </a:r>
          </a:p>
        </p:txBody>
      </p:sp>
    </p:spTree>
    <p:extLst>
      <p:ext uri="{BB962C8B-B14F-4D97-AF65-F5344CB8AC3E}">
        <p14:creationId xmlns:p14="http://schemas.microsoft.com/office/powerpoint/2010/main" val="73087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D6BA-503D-461C-9DC6-A6A0CA2B6C8E}"/>
              </a:ext>
            </a:extLst>
          </p:cNvPr>
          <p:cNvSpPr>
            <a:spLocks noGrp="1"/>
          </p:cNvSpPr>
          <p:nvPr>
            <p:ph type="title"/>
          </p:nvPr>
        </p:nvSpPr>
        <p:spPr>
          <a:xfrm>
            <a:off x="228600" y="1295400"/>
            <a:ext cx="8686800" cy="914400"/>
          </a:xfrm>
        </p:spPr>
        <p:txBody>
          <a:bodyPr/>
          <a:lstStyle/>
          <a:p>
            <a:pPr algn="ctr"/>
            <a:r>
              <a:rPr lang="en-US" dirty="0"/>
              <a:t>How long does SARS-CoV-2 survive outside of the body?</a:t>
            </a:r>
          </a:p>
        </p:txBody>
      </p:sp>
      <p:sp>
        <p:nvSpPr>
          <p:cNvPr id="3" name="Content Placeholder 2">
            <a:extLst>
              <a:ext uri="{FF2B5EF4-FFF2-40B4-BE49-F238E27FC236}">
                <a16:creationId xmlns:a16="http://schemas.microsoft.com/office/drawing/2014/main" id="{E32EBD4A-65A5-4BCB-9FEA-F6C15C6AA0C6}"/>
              </a:ext>
            </a:extLst>
          </p:cNvPr>
          <p:cNvSpPr>
            <a:spLocks noGrp="1"/>
          </p:cNvSpPr>
          <p:nvPr>
            <p:ph idx="1"/>
          </p:nvPr>
        </p:nvSpPr>
        <p:spPr/>
        <p:txBody>
          <a:bodyPr/>
          <a:lstStyle/>
          <a:p>
            <a:endParaRPr lang="en-US" dirty="0"/>
          </a:p>
          <a:p>
            <a:r>
              <a:rPr lang="en-US" dirty="0"/>
              <a:t>It is not clear yet how long the coronavirus can live on surfaces, but it seems to behave like other coronaviruses.</a:t>
            </a:r>
          </a:p>
          <a:p>
            <a:pPr lvl="1"/>
            <a:r>
              <a:rPr lang="en-US" dirty="0"/>
              <a:t>Virus may persist on surfaces for a few hours or up to several days, depending on conditions and the type of surface.</a:t>
            </a:r>
          </a:p>
          <a:p>
            <a:r>
              <a:rPr lang="en-US" dirty="0"/>
              <a:t>It is likely that it can be killed with simple disinfectant on the EPA registered list below.</a:t>
            </a:r>
          </a:p>
          <a:p>
            <a:endParaRPr lang="en-US" dirty="0"/>
          </a:p>
          <a:p>
            <a:pPr marL="0" indent="0" algn="ctr">
              <a:buNone/>
            </a:pPr>
            <a:r>
              <a:rPr lang="en-US" dirty="0">
                <a:hlinkClick r:id="rId3"/>
              </a:rPr>
              <a:t>https://www.epa.gov/pesticide-registration/list-n-disinfectants-use-against-sars-cov-2</a:t>
            </a:r>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There are ongoing investigations to learn more.</a:t>
            </a:r>
          </a:p>
        </p:txBody>
      </p:sp>
      <p:sp>
        <p:nvSpPr>
          <p:cNvPr id="4" name="Slide Number Placeholder 3">
            <a:extLst>
              <a:ext uri="{FF2B5EF4-FFF2-40B4-BE49-F238E27FC236}">
                <a16:creationId xmlns:a16="http://schemas.microsoft.com/office/drawing/2014/main" id="{1C93B08B-673C-40A8-846C-40DA875A3017}"/>
              </a:ext>
            </a:extLst>
          </p:cNvPr>
          <p:cNvSpPr>
            <a:spLocks noGrp="1"/>
          </p:cNvSpPr>
          <p:nvPr>
            <p:ph type="sldNum" sz="quarter" idx="10"/>
          </p:nvPr>
        </p:nvSpPr>
        <p:spPr/>
        <p:txBody>
          <a:bodyPr/>
          <a:lstStyle/>
          <a:p>
            <a:fld id="{E4D25CCA-84D6-4E84-B1C7-B334DD86A6AB}" type="slidenum">
              <a:rPr lang="en-US" altLang="en-US" smtClean="0"/>
              <a:pPr/>
              <a:t>20</a:t>
            </a:fld>
            <a:endParaRPr lang="en-US" altLang="en-US" dirty="0"/>
          </a:p>
        </p:txBody>
      </p:sp>
    </p:spTree>
    <p:extLst>
      <p:ext uri="{BB962C8B-B14F-4D97-AF65-F5344CB8AC3E}">
        <p14:creationId xmlns:p14="http://schemas.microsoft.com/office/powerpoint/2010/main" val="187656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D92E5A-A29A-4871-8F21-2C2E89AA3B77}"/>
              </a:ext>
            </a:extLst>
          </p:cNvPr>
          <p:cNvSpPr>
            <a:spLocks noGrp="1"/>
          </p:cNvSpPr>
          <p:nvPr>
            <p:ph type="sldNum" sz="quarter" idx="10"/>
          </p:nvPr>
        </p:nvSpPr>
        <p:spPr/>
        <p:txBody>
          <a:bodyPr/>
          <a:lstStyle/>
          <a:p>
            <a:fld id="{E4D25CCA-84D6-4E84-B1C7-B334DD86A6AB}" type="slidenum">
              <a:rPr lang="en-US" altLang="en-US" smtClean="0"/>
              <a:pPr/>
              <a:t>21</a:t>
            </a:fld>
            <a:endParaRPr lang="en-US" altLang="en-US" dirty="0"/>
          </a:p>
        </p:txBody>
      </p:sp>
      <p:sp>
        <p:nvSpPr>
          <p:cNvPr id="3" name="Rectangle 2" descr="&quot;&quot;">
            <a:extLst>
              <a:ext uri="{FF2B5EF4-FFF2-40B4-BE49-F238E27FC236}">
                <a16:creationId xmlns:a16="http://schemas.microsoft.com/office/drawing/2014/main" id="{DBAE75B0-68F2-41BC-A8FF-1F6D3672EC37}"/>
              </a:ext>
            </a:extLst>
          </p:cNvPr>
          <p:cNvSpPr/>
          <p:nvPr/>
        </p:nvSpPr>
        <p:spPr bwMode="auto">
          <a:xfrm>
            <a:off x="533400" y="4800600"/>
            <a:ext cx="8382000" cy="1371600"/>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a:ln>
                <a:noFill/>
              </a:ln>
              <a:solidFill>
                <a:schemeClr val="tx1"/>
              </a:solidFill>
              <a:effectLst/>
              <a:latin typeface="Arial" charset="0"/>
              <a:ea typeface="ＭＳ Ｐゴシック" pitchFamily="48" charset="-128"/>
            </a:endParaRPr>
          </a:p>
        </p:txBody>
      </p:sp>
      <p:sp>
        <p:nvSpPr>
          <p:cNvPr id="35843" name="Content Placeholder 2">
            <a:extLst>
              <a:ext uri="{FF2B5EF4-FFF2-40B4-BE49-F238E27FC236}">
                <a16:creationId xmlns:a16="http://schemas.microsoft.com/office/drawing/2014/main" id="{35A07603-49A7-4713-B837-19FBABE07279}"/>
              </a:ext>
            </a:extLst>
          </p:cNvPr>
          <p:cNvSpPr>
            <a:spLocks noGrp="1"/>
          </p:cNvSpPr>
          <p:nvPr>
            <p:ph idx="1"/>
          </p:nvPr>
        </p:nvSpPr>
        <p:spPr>
          <a:xfrm>
            <a:off x="457200" y="2057400"/>
            <a:ext cx="8458200" cy="2743201"/>
          </a:xfrm>
        </p:spPr>
        <p:txBody>
          <a:bodyPr/>
          <a:lstStyle/>
          <a:p>
            <a:pPr marL="0" indent="0">
              <a:buNone/>
            </a:pPr>
            <a:r>
              <a:rPr lang="en-US" altLang="en-US" dirty="0">
                <a:ea typeface="ＭＳ Ｐゴシック" panose="020B0600070205080204" pitchFamily="34" charset="-128"/>
              </a:rPr>
              <a:t>COVID-19 poses a greater risk for severe illness for people with underlying health conditions:</a:t>
            </a:r>
          </a:p>
          <a:p>
            <a:r>
              <a:rPr lang="en-US" altLang="en-US" sz="2200" dirty="0">
                <a:ea typeface="ＭＳ Ｐゴシック" panose="020B0600070205080204" pitchFamily="34" charset="-128"/>
              </a:rPr>
              <a:t>Heart disease</a:t>
            </a:r>
          </a:p>
          <a:p>
            <a:r>
              <a:rPr lang="en-US" altLang="en-US" sz="2200" dirty="0">
                <a:ea typeface="ＭＳ Ｐゴシック" panose="020B0600070205080204" pitchFamily="34" charset="-128"/>
              </a:rPr>
              <a:t>Lung disease such as asthma</a:t>
            </a:r>
          </a:p>
          <a:p>
            <a:r>
              <a:rPr lang="en-US" altLang="en-US" sz="2200" dirty="0">
                <a:ea typeface="ＭＳ Ｐゴシック" panose="020B0600070205080204" pitchFamily="34" charset="-128"/>
              </a:rPr>
              <a:t>Diabetes</a:t>
            </a:r>
          </a:p>
          <a:p>
            <a:r>
              <a:rPr lang="en-US" altLang="en-US" sz="2200" dirty="0">
                <a:ea typeface="ＭＳ Ｐゴシック" panose="020B0600070205080204" pitchFamily="34" charset="-128"/>
              </a:rPr>
              <a:t>Suppressed immune systems</a:t>
            </a:r>
          </a:p>
          <a:p>
            <a:pPr marL="0" indent="0" algn="ctr">
              <a:buNone/>
            </a:pPr>
            <a:endParaRPr lang="en-US" altLang="en-US" sz="2000" dirty="0">
              <a:ea typeface="ＭＳ Ｐゴシック" panose="020B0600070205080204" pitchFamily="34" charset="-128"/>
            </a:endParaRPr>
          </a:p>
          <a:p>
            <a:pPr marL="0" indent="0" algn="ctr">
              <a:buNone/>
            </a:pPr>
            <a:r>
              <a:rPr lang="en-US" altLang="en-US" sz="2000" dirty="0">
                <a:ea typeface="ＭＳ Ｐゴシック" panose="020B0600070205080204" pitchFamily="34" charset="-128"/>
              </a:rPr>
              <a:t>The elderly have higher rates of severe illness from COVID-19. Children and younger adults have had less severe illness and death. Because COVID-19 is new there are a lot of scientific unknowns such as the impact on pregnant women and their fetuses. </a:t>
            </a:r>
            <a:endParaRPr lang="en-US" altLang="en-US" dirty="0">
              <a:ea typeface="ＭＳ Ｐゴシック" panose="020B0600070205080204" pitchFamily="34" charset="-128"/>
            </a:endParaRPr>
          </a:p>
        </p:txBody>
      </p:sp>
      <p:sp>
        <p:nvSpPr>
          <p:cNvPr id="35842" name="Title 1">
            <a:extLst>
              <a:ext uri="{FF2B5EF4-FFF2-40B4-BE49-F238E27FC236}">
                <a16:creationId xmlns:a16="http://schemas.microsoft.com/office/drawing/2014/main" id="{08D960B2-E7AD-4DD0-8504-C0A93560FB94}"/>
              </a:ext>
            </a:extLst>
          </p:cNvPr>
          <p:cNvSpPr>
            <a:spLocks noGrp="1"/>
          </p:cNvSpPr>
          <p:nvPr>
            <p:ph type="title"/>
          </p:nvPr>
        </p:nvSpPr>
        <p:spPr/>
        <p:txBody>
          <a:bodyPr/>
          <a:lstStyle/>
          <a:p>
            <a:r>
              <a:rPr lang="en-US" altLang="en-US" dirty="0">
                <a:ea typeface="ＭＳ Ｐゴシック" panose="020B0600070205080204" pitchFamily="34" charset="-128"/>
              </a:rPr>
              <a:t>Increased risk of severe illness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D00351-61AF-4452-B093-56F871F37D3A}"/>
              </a:ext>
            </a:extLst>
          </p:cNvPr>
          <p:cNvSpPr>
            <a:spLocks noGrp="1"/>
          </p:cNvSpPr>
          <p:nvPr>
            <p:ph type="sldNum" sz="quarter" idx="10"/>
          </p:nvPr>
        </p:nvSpPr>
        <p:spPr/>
        <p:txBody>
          <a:bodyPr/>
          <a:lstStyle/>
          <a:p>
            <a:fld id="{E4D25CCA-84D6-4E84-B1C7-B334DD86A6AB}" type="slidenum">
              <a:rPr lang="en-US" altLang="en-US" smtClean="0"/>
              <a:pPr/>
              <a:t>22</a:t>
            </a:fld>
            <a:endParaRPr lang="en-US" altLang="en-US" dirty="0"/>
          </a:p>
        </p:txBody>
      </p:sp>
      <p:graphicFrame>
        <p:nvGraphicFramePr>
          <p:cNvPr id="5" name="Table 5" descr="&quot;&quot;">
            <a:extLst>
              <a:ext uri="{FF2B5EF4-FFF2-40B4-BE49-F238E27FC236}">
                <a16:creationId xmlns:a16="http://schemas.microsoft.com/office/drawing/2014/main" id="{86128B7C-6914-40CE-8C88-7EC620002F21}"/>
              </a:ext>
            </a:extLst>
          </p:cNvPr>
          <p:cNvGraphicFramePr>
            <a:graphicFrameLocks noGrp="1"/>
          </p:cNvGraphicFramePr>
          <p:nvPr>
            <p:ph idx="1"/>
            <p:extLst>
              <p:ext uri="{D42A27DB-BD31-4B8C-83A1-F6EECF244321}">
                <p14:modId xmlns:p14="http://schemas.microsoft.com/office/powerpoint/2010/main" val="493445250"/>
              </p:ext>
            </p:extLst>
          </p:nvPr>
        </p:nvGraphicFramePr>
        <p:xfrm>
          <a:off x="228600" y="2057400"/>
          <a:ext cx="8686800" cy="2494280"/>
        </p:xfrm>
        <a:graphic>
          <a:graphicData uri="http://schemas.openxmlformats.org/drawingml/2006/table">
            <a:tbl>
              <a:tblPr firstRow="1" bandRow="1">
                <a:tableStyleId>{073A0DAA-6AF3-43AB-8588-CEC1D06C72B9}</a:tableStyleId>
              </a:tblPr>
              <a:tblGrid>
                <a:gridCol w="2171700">
                  <a:extLst>
                    <a:ext uri="{9D8B030D-6E8A-4147-A177-3AD203B41FA5}">
                      <a16:colId xmlns:a16="http://schemas.microsoft.com/office/drawing/2014/main" val="3422034504"/>
                    </a:ext>
                  </a:extLst>
                </a:gridCol>
                <a:gridCol w="2171700">
                  <a:extLst>
                    <a:ext uri="{9D8B030D-6E8A-4147-A177-3AD203B41FA5}">
                      <a16:colId xmlns:a16="http://schemas.microsoft.com/office/drawing/2014/main" val="3230609029"/>
                    </a:ext>
                  </a:extLst>
                </a:gridCol>
                <a:gridCol w="2171700">
                  <a:extLst>
                    <a:ext uri="{9D8B030D-6E8A-4147-A177-3AD203B41FA5}">
                      <a16:colId xmlns:a16="http://schemas.microsoft.com/office/drawing/2014/main" val="4002833314"/>
                    </a:ext>
                  </a:extLst>
                </a:gridCol>
                <a:gridCol w="2171700">
                  <a:extLst>
                    <a:ext uri="{9D8B030D-6E8A-4147-A177-3AD203B41FA5}">
                      <a16:colId xmlns:a16="http://schemas.microsoft.com/office/drawing/2014/main" val="3668063878"/>
                    </a:ext>
                  </a:extLst>
                </a:gridCol>
              </a:tblGrid>
              <a:tr h="370840">
                <a:tc>
                  <a:txBody>
                    <a:bodyPr/>
                    <a:lstStyle/>
                    <a:p>
                      <a:endParaRPr lang="en-US" dirty="0"/>
                    </a:p>
                  </a:txBody>
                  <a:tcPr/>
                </a:tc>
                <a:tc>
                  <a:txBody>
                    <a:bodyPr/>
                    <a:lstStyle/>
                    <a:p>
                      <a:r>
                        <a:rPr lang="en-US" dirty="0"/>
                        <a:t>SARS 1, 7/5/2003</a:t>
                      </a:r>
                    </a:p>
                  </a:txBody>
                  <a:tcPr/>
                </a:tc>
                <a:tc>
                  <a:txBody>
                    <a:bodyPr/>
                    <a:lstStyle/>
                    <a:p>
                      <a:r>
                        <a:rPr lang="en-US" dirty="0"/>
                        <a:t>MERS, ongoing</a:t>
                      </a:r>
                    </a:p>
                  </a:txBody>
                  <a:tcPr/>
                </a:tc>
                <a:tc>
                  <a:txBody>
                    <a:bodyPr/>
                    <a:lstStyle/>
                    <a:p>
                      <a:r>
                        <a:rPr lang="en-US" dirty="0">
                          <a:solidFill>
                            <a:schemeClr val="bg1"/>
                          </a:solidFill>
                        </a:rPr>
                        <a:t>SARS 2, ongoing</a:t>
                      </a:r>
                    </a:p>
                  </a:txBody>
                  <a:tcPr/>
                </a:tc>
                <a:extLst>
                  <a:ext uri="{0D108BD9-81ED-4DB2-BD59-A6C34878D82A}">
                    <a16:rowId xmlns:a16="http://schemas.microsoft.com/office/drawing/2014/main" val="4223568688"/>
                  </a:ext>
                </a:extLst>
              </a:tr>
              <a:tr h="370840">
                <a:tc>
                  <a:txBody>
                    <a:bodyPr/>
                    <a:lstStyle/>
                    <a:p>
                      <a:r>
                        <a:rPr lang="en-US" dirty="0"/>
                        <a:t># of cases</a:t>
                      </a:r>
                    </a:p>
                  </a:txBody>
                  <a:tcPr/>
                </a:tc>
                <a:tc>
                  <a:txBody>
                    <a:bodyPr/>
                    <a:lstStyle/>
                    <a:p>
                      <a:r>
                        <a:rPr lang="en-US" dirty="0"/>
                        <a:t>8,422</a:t>
                      </a:r>
                    </a:p>
                  </a:txBody>
                  <a:tcPr/>
                </a:tc>
                <a:tc>
                  <a:txBody>
                    <a:bodyPr/>
                    <a:lstStyle/>
                    <a:p>
                      <a:r>
                        <a:rPr lang="en-US" dirty="0"/>
                        <a:t>2,494</a:t>
                      </a:r>
                    </a:p>
                  </a:txBody>
                  <a:tcPr/>
                </a:tc>
                <a:tc>
                  <a:txBody>
                    <a:bodyPr/>
                    <a:lstStyle/>
                    <a:p>
                      <a:r>
                        <a:rPr lang="en-US" dirty="0">
                          <a:solidFill>
                            <a:srgbClr val="C00000"/>
                          </a:solidFill>
                        </a:rPr>
                        <a:t>196,106</a:t>
                      </a:r>
                    </a:p>
                  </a:txBody>
                  <a:tcPr/>
                </a:tc>
                <a:extLst>
                  <a:ext uri="{0D108BD9-81ED-4DB2-BD59-A6C34878D82A}">
                    <a16:rowId xmlns:a16="http://schemas.microsoft.com/office/drawing/2014/main" val="3209901795"/>
                  </a:ext>
                </a:extLst>
              </a:tr>
              <a:tr h="370840">
                <a:tc>
                  <a:txBody>
                    <a:bodyPr/>
                    <a:lstStyle/>
                    <a:p>
                      <a:r>
                        <a:rPr lang="en-US" dirty="0"/>
                        <a:t>Deaths</a:t>
                      </a:r>
                    </a:p>
                  </a:txBody>
                  <a:tcPr/>
                </a:tc>
                <a:tc>
                  <a:txBody>
                    <a:bodyPr/>
                    <a:lstStyle/>
                    <a:p>
                      <a:r>
                        <a:rPr lang="en-US" dirty="0"/>
                        <a:t>916</a:t>
                      </a:r>
                    </a:p>
                  </a:txBody>
                  <a:tcPr/>
                </a:tc>
                <a:tc>
                  <a:txBody>
                    <a:bodyPr/>
                    <a:lstStyle/>
                    <a:p>
                      <a:r>
                        <a:rPr lang="en-US" dirty="0"/>
                        <a:t>858</a:t>
                      </a:r>
                    </a:p>
                  </a:txBody>
                  <a:tcPr/>
                </a:tc>
                <a:tc>
                  <a:txBody>
                    <a:bodyPr/>
                    <a:lstStyle/>
                    <a:p>
                      <a:r>
                        <a:rPr lang="en-US" dirty="0">
                          <a:solidFill>
                            <a:srgbClr val="C00000"/>
                          </a:solidFill>
                        </a:rPr>
                        <a:t>7,869</a:t>
                      </a:r>
                    </a:p>
                  </a:txBody>
                  <a:tcPr/>
                </a:tc>
                <a:extLst>
                  <a:ext uri="{0D108BD9-81ED-4DB2-BD59-A6C34878D82A}">
                    <a16:rowId xmlns:a16="http://schemas.microsoft.com/office/drawing/2014/main" val="3667383152"/>
                  </a:ext>
                </a:extLst>
              </a:tr>
              <a:tr h="370840">
                <a:tc>
                  <a:txBody>
                    <a:bodyPr/>
                    <a:lstStyle/>
                    <a:p>
                      <a:r>
                        <a:rPr lang="en-US" dirty="0"/>
                        <a:t>Countries impacted</a:t>
                      </a:r>
                    </a:p>
                  </a:txBody>
                  <a:tcPr/>
                </a:tc>
                <a:tc>
                  <a:txBody>
                    <a:bodyPr/>
                    <a:lstStyle/>
                    <a:p>
                      <a:r>
                        <a:rPr lang="en-US" dirty="0"/>
                        <a:t>29</a:t>
                      </a:r>
                    </a:p>
                  </a:txBody>
                  <a:tcPr/>
                </a:tc>
                <a:tc>
                  <a:txBody>
                    <a:bodyPr/>
                    <a:lstStyle/>
                    <a:p>
                      <a:r>
                        <a:rPr lang="en-US" dirty="0"/>
                        <a:t>27</a:t>
                      </a:r>
                    </a:p>
                  </a:txBody>
                  <a:tcPr/>
                </a:tc>
                <a:tc>
                  <a:txBody>
                    <a:bodyPr/>
                    <a:lstStyle/>
                    <a:p>
                      <a:r>
                        <a:rPr lang="en-US" dirty="0">
                          <a:solidFill>
                            <a:srgbClr val="C00000"/>
                          </a:solidFill>
                        </a:rPr>
                        <a:t>148</a:t>
                      </a:r>
                    </a:p>
                  </a:txBody>
                  <a:tcPr/>
                </a:tc>
                <a:extLst>
                  <a:ext uri="{0D108BD9-81ED-4DB2-BD59-A6C34878D82A}">
                    <a16:rowId xmlns:a16="http://schemas.microsoft.com/office/drawing/2014/main" val="3286447927"/>
                  </a:ext>
                </a:extLst>
              </a:tr>
              <a:tr h="370840">
                <a:tc>
                  <a:txBody>
                    <a:bodyPr/>
                    <a:lstStyle/>
                    <a:p>
                      <a:r>
                        <a:rPr lang="en-US" dirty="0"/>
                        <a:t>Case Fatality Rate</a:t>
                      </a:r>
                    </a:p>
                  </a:txBody>
                  <a:tcPr/>
                </a:tc>
                <a:tc>
                  <a:txBody>
                    <a:bodyPr/>
                    <a:lstStyle/>
                    <a:p>
                      <a:r>
                        <a:rPr lang="en-US" dirty="0"/>
                        <a:t>9.6%</a:t>
                      </a:r>
                    </a:p>
                  </a:txBody>
                  <a:tcPr/>
                </a:tc>
                <a:tc>
                  <a:txBody>
                    <a:bodyPr/>
                    <a:lstStyle/>
                    <a:p>
                      <a:r>
                        <a:rPr lang="en-US" dirty="0"/>
                        <a:t>34.4%</a:t>
                      </a:r>
                    </a:p>
                  </a:txBody>
                  <a:tcPr/>
                </a:tc>
                <a:tc>
                  <a:txBody>
                    <a:bodyPr/>
                    <a:lstStyle/>
                    <a:p>
                      <a:r>
                        <a:rPr lang="en-US" dirty="0">
                          <a:solidFill>
                            <a:srgbClr val="C00000"/>
                          </a:solidFill>
                        </a:rPr>
                        <a:t>2.6% estimated</a:t>
                      </a:r>
                    </a:p>
                  </a:txBody>
                  <a:tcPr/>
                </a:tc>
                <a:extLst>
                  <a:ext uri="{0D108BD9-81ED-4DB2-BD59-A6C34878D82A}">
                    <a16:rowId xmlns:a16="http://schemas.microsoft.com/office/drawing/2014/main" val="3248598690"/>
                  </a:ext>
                </a:extLst>
              </a:tr>
              <a:tr h="370840">
                <a:tc>
                  <a:txBody>
                    <a:bodyPr/>
                    <a:lstStyle/>
                    <a:p>
                      <a:r>
                        <a:rPr lang="en-US" dirty="0"/>
                        <a:t>Healthcare Workers</a:t>
                      </a:r>
                    </a:p>
                  </a:txBody>
                  <a:tcPr/>
                </a:tc>
                <a:tc>
                  <a:txBody>
                    <a:bodyPr/>
                    <a:lstStyle/>
                    <a:p>
                      <a:r>
                        <a:rPr lang="en-US" dirty="0"/>
                        <a:t>1,769 (21%) and 5 deaths</a:t>
                      </a:r>
                    </a:p>
                  </a:txBody>
                  <a:tcPr/>
                </a:tc>
                <a:tc>
                  <a:txBody>
                    <a:bodyPr/>
                    <a:lstStyle/>
                    <a:p>
                      <a:r>
                        <a:rPr lang="en-US" dirty="0"/>
                        <a:t>415, and 16% deaths</a:t>
                      </a:r>
                    </a:p>
                  </a:txBody>
                  <a:tcPr/>
                </a:tc>
                <a:tc>
                  <a:txBody>
                    <a:bodyPr/>
                    <a:lstStyle/>
                    <a:p>
                      <a:r>
                        <a:rPr lang="en-US" dirty="0">
                          <a:solidFill>
                            <a:srgbClr val="C00000"/>
                          </a:solidFill>
                        </a:rPr>
                        <a:t>1,716 cases and 5 deaths</a:t>
                      </a:r>
                    </a:p>
                  </a:txBody>
                  <a:tcPr/>
                </a:tc>
                <a:extLst>
                  <a:ext uri="{0D108BD9-81ED-4DB2-BD59-A6C34878D82A}">
                    <a16:rowId xmlns:a16="http://schemas.microsoft.com/office/drawing/2014/main" val="1946635328"/>
                  </a:ext>
                </a:extLst>
              </a:tr>
            </a:tbl>
          </a:graphicData>
        </a:graphic>
      </p:graphicFrame>
      <p:sp>
        <p:nvSpPr>
          <p:cNvPr id="7" name="TextBox 6">
            <a:extLst>
              <a:ext uri="{FF2B5EF4-FFF2-40B4-BE49-F238E27FC236}">
                <a16:creationId xmlns:a16="http://schemas.microsoft.com/office/drawing/2014/main" id="{9848AB16-D7C6-4FD3-8E17-F75B1AFB5E2C}"/>
              </a:ext>
            </a:extLst>
          </p:cNvPr>
          <p:cNvSpPr txBox="1"/>
          <p:nvPr/>
        </p:nvSpPr>
        <p:spPr>
          <a:xfrm>
            <a:off x="381000" y="5445026"/>
            <a:ext cx="7772400" cy="707886"/>
          </a:xfrm>
          <a:prstGeom prst="rect">
            <a:avLst/>
          </a:prstGeom>
          <a:noFill/>
        </p:spPr>
        <p:txBody>
          <a:bodyPr wrap="square" rtlCol="0">
            <a:spAutoFit/>
          </a:bodyPr>
          <a:lstStyle/>
          <a:p>
            <a:pPr algn="ctr">
              <a:buNone/>
            </a:pPr>
            <a:r>
              <a:rPr lang="en-US" i="1" dirty="0"/>
              <a:t>Note that the numbers in SARS 2 column are changing rapidly. For the latest statistics see: </a:t>
            </a:r>
            <a:r>
              <a:rPr lang="en-US" i="1" dirty="0">
                <a:hlinkClick r:id="rId3"/>
              </a:rPr>
              <a:t>https://coronavirus.jhu.edu/map.html</a:t>
            </a:r>
            <a:endParaRPr lang="en-US" i="1" dirty="0"/>
          </a:p>
        </p:txBody>
      </p:sp>
      <p:sp>
        <p:nvSpPr>
          <p:cNvPr id="2" name="Title 1">
            <a:extLst>
              <a:ext uri="{FF2B5EF4-FFF2-40B4-BE49-F238E27FC236}">
                <a16:creationId xmlns:a16="http://schemas.microsoft.com/office/drawing/2014/main" id="{E2B57244-EF80-425D-A18D-8B557E2C4474}"/>
              </a:ext>
            </a:extLst>
          </p:cNvPr>
          <p:cNvSpPr>
            <a:spLocks noGrp="1"/>
          </p:cNvSpPr>
          <p:nvPr>
            <p:ph type="title"/>
          </p:nvPr>
        </p:nvSpPr>
        <p:spPr/>
        <p:txBody>
          <a:bodyPr/>
          <a:lstStyle/>
          <a:p>
            <a:r>
              <a:rPr lang="en-US" sz="2800" dirty="0"/>
              <a:t>Comparison SARS 1, MERS, SARS 2 (3/16/2020)</a:t>
            </a:r>
          </a:p>
        </p:txBody>
      </p:sp>
    </p:spTree>
    <p:extLst>
      <p:ext uri="{BB962C8B-B14F-4D97-AF65-F5344CB8AC3E}">
        <p14:creationId xmlns:p14="http://schemas.microsoft.com/office/powerpoint/2010/main" val="3255040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1">
            <a:extLst>
              <a:ext uri="{FF2B5EF4-FFF2-40B4-BE49-F238E27FC236}">
                <a16:creationId xmlns:a16="http://schemas.microsoft.com/office/drawing/2014/main" id="{15D82984-118A-4B3E-91F5-63145A8FEA2D}"/>
              </a:ext>
            </a:extLst>
          </p:cNvPr>
          <p:cNvSpPr>
            <a:spLocks noGrp="1"/>
          </p:cNvSpPr>
          <p:nvPr>
            <p:ph type="title"/>
          </p:nvPr>
        </p:nvSpPr>
        <p:spPr/>
        <p:txBody>
          <a:bodyPr/>
          <a:lstStyle/>
          <a:p>
            <a:r>
              <a:rPr lang="en-US" altLang="en-US" dirty="0">
                <a:ea typeface="ＭＳ Ｐゴシック" panose="020B0600070205080204" pitchFamily="34" charset="-128"/>
              </a:rPr>
              <a:t>Seasonal Flu vs. COVID-19</a:t>
            </a:r>
          </a:p>
        </p:txBody>
      </p:sp>
      <p:sp>
        <p:nvSpPr>
          <p:cNvPr id="37892" name="Content Placeholder 2">
            <a:extLst>
              <a:ext uri="{FF2B5EF4-FFF2-40B4-BE49-F238E27FC236}">
                <a16:creationId xmlns:a16="http://schemas.microsoft.com/office/drawing/2014/main" id="{CAD16DA1-3053-447E-80C5-9DE955F01C76}"/>
              </a:ext>
            </a:extLst>
          </p:cNvPr>
          <p:cNvSpPr>
            <a:spLocks noGrp="1"/>
          </p:cNvSpPr>
          <p:nvPr>
            <p:ph sz="half" idx="1"/>
          </p:nvPr>
        </p:nvSpPr>
        <p:spPr>
          <a:xfrm>
            <a:off x="533401" y="2133600"/>
            <a:ext cx="5164412" cy="3962400"/>
          </a:xfrm>
        </p:spPr>
        <p:txBody>
          <a:bodyPr/>
          <a:lstStyle/>
          <a:p>
            <a:r>
              <a:rPr lang="en-US" altLang="en-US" sz="2400" dirty="0">
                <a:ea typeface="ＭＳ Ｐゴシック" panose="020B0600070205080204" pitchFamily="34" charset="-128"/>
              </a:rPr>
              <a:t>COVID-19 has the potential to cause more deaths and hospitalizations </a:t>
            </a:r>
          </a:p>
          <a:p>
            <a:r>
              <a:rPr lang="en-US" sz="2400" dirty="0"/>
              <a:t>SARS-CoV-2 is much more infectious and spreads faster than the seasonal flu</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p:txBody>
      </p:sp>
      <p:pic>
        <p:nvPicPr>
          <p:cNvPr id="6" name="Content Placeholder 7" descr="Image of particles released from Woman sneezing into fabric.">
            <a:extLst>
              <a:ext uri="{FF2B5EF4-FFF2-40B4-BE49-F238E27FC236}">
                <a16:creationId xmlns:a16="http://schemas.microsoft.com/office/drawing/2014/main" id="{020BD2E7-25CD-40E5-8853-83213A774609}"/>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bwMode="auto">
          <a:xfrm>
            <a:off x="5943600" y="2057400"/>
            <a:ext cx="2767013" cy="4156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lc="http://schemas.openxmlformats.org/drawingml/2006/lockedCanvas" xmlns:ma14="http://schemas.microsoft.com/office/mac/drawingml/2011/main" xmlns="" val="1"/>
            </a:ext>
          </a:extLst>
        </p:spPr>
      </p:pic>
      <p:sp>
        <p:nvSpPr>
          <p:cNvPr id="2" name="Slide Number Placeholder 1">
            <a:extLst>
              <a:ext uri="{FF2B5EF4-FFF2-40B4-BE49-F238E27FC236}">
                <a16:creationId xmlns:a16="http://schemas.microsoft.com/office/drawing/2014/main" id="{A51480B5-A60A-4527-AD17-F5CBCCD99C5F}"/>
              </a:ext>
            </a:extLst>
          </p:cNvPr>
          <p:cNvSpPr>
            <a:spLocks noGrp="1"/>
          </p:cNvSpPr>
          <p:nvPr>
            <p:ph type="sldNum" sz="quarter" idx="10"/>
          </p:nvPr>
        </p:nvSpPr>
        <p:spPr/>
        <p:txBody>
          <a:bodyPr/>
          <a:lstStyle/>
          <a:p>
            <a:fld id="{644431DD-724F-4159-B395-C12D4FF15CA8}" type="slidenum">
              <a:rPr lang="en-US" altLang="en-US" smtClean="0"/>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66C2-8970-4283-9819-DE3747021048}"/>
              </a:ext>
            </a:extLst>
          </p:cNvPr>
          <p:cNvSpPr>
            <a:spLocks noGrp="1"/>
          </p:cNvSpPr>
          <p:nvPr>
            <p:ph type="title"/>
          </p:nvPr>
        </p:nvSpPr>
        <p:spPr/>
        <p:txBody>
          <a:bodyPr/>
          <a:lstStyle/>
          <a:p>
            <a:r>
              <a:rPr lang="en-US" dirty="0"/>
              <a:t>Seasonal Flu vs. COVID-19</a:t>
            </a:r>
          </a:p>
        </p:txBody>
      </p:sp>
      <p:sp>
        <p:nvSpPr>
          <p:cNvPr id="3" name="Content Placeholder 2">
            <a:extLst>
              <a:ext uri="{FF2B5EF4-FFF2-40B4-BE49-F238E27FC236}">
                <a16:creationId xmlns:a16="http://schemas.microsoft.com/office/drawing/2014/main" id="{02F47B97-FFDC-4CB2-A248-3DD7691FC423}"/>
              </a:ext>
            </a:extLst>
          </p:cNvPr>
          <p:cNvSpPr>
            <a:spLocks noGrp="1"/>
          </p:cNvSpPr>
          <p:nvPr>
            <p:ph idx="1"/>
          </p:nvPr>
        </p:nvSpPr>
        <p:spPr/>
        <p:txBody>
          <a:bodyPr/>
          <a:lstStyle/>
          <a:p>
            <a:r>
              <a:rPr lang="en-US" dirty="0"/>
              <a:t>So far the case fatality rate (CFR) of COVID-19 is estimated to be at around 2%. The CFR of seasonal influenza is estimated to be around 0.1%, making SARS-CoV-2 about 20 times more deadly than the seasonal flu.</a:t>
            </a:r>
          </a:p>
          <a:p>
            <a:r>
              <a:rPr lang="en-US" dirty="0"/>
              <a:t>An estimated 15 – 20% of infected individuals may suffer from severe symptoms that require medical attention including pneumonia with shortness of breath and lowered blood oxygen saturation.</a:t>
            </a:r>
          </a:p>
          <a:p>
            <a:r>
              <a:rPr lang="en-US" dirty="0"/>
              <a:t>No Treatment, No Vaccine, No Immunity</a:t>
            </a:r>
          </a:p>
          <a:p>
            <a:endParaRPr lang="en-US" dirty="0"/>
          </a:p>
        </p:txBody>
      </p:sp>
      <p:sp>
        <p:nvSpPr>
          <p:cNvPr id="4" name="Slide Number Placeholder 3">
            <a:extLst>
              <a:ext uri="{FF2B5EF4-FFF2-40B4-BE49-F238E27FC236}">
                <a16:creationId xmlns:a16="http://schemas.microsoft.com/office/drawing/2014/main" id="{23C0B8EA-B3CB-4C26-8977-B049FF63FF64}"/>
              </a:ext>
            </a:extLst>
          </p:cNvPr>
          <p:cNvSpPr>
            <a:spLocks noGrp="1"/>
          </p:cNvSpPr>
          <p:nvPr>
            <p:ph type="sldNum" sz="quarter" idx="10"/>
          </p:nvPr>
        </p:nvSpPr>
        <p:spPr/>
        <p:txBody>
          <a:bodyPr/>
          <a:lstStyle/>
          <a:p>
            <a:fld id="{E4D25CCA-84D6-4E84-B1C7-B334DD86A6AB}" type="slidenum">
              <a:rPr lang="en-US" altLang="en-US" smtClean="0"/>
              <a:pPr/>
              <a:t>24</a:t>
            </a:fld>
            <a:endParaRPr lang="en-US" altLang="en-US" dirty="0"/>
          </a:p>
        </p:txBody>
      </p:sp>
    </p:spTree>
    <p:extLst>
      <p:ext uri="{BB962C8B-B14F-4D97-AF65-F5344CB8AC3E}">
        <p14:creationId xmlns:p14="http://schemas.microsoft.com/office/powerpoint/2010/main" val="1284565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74C9FE-BBFE-48A3-A6F6-E05A1F469B27}"/>
              </a:ext>
            </a:extLst>
          </p:cNvPr>
          <p:cNvSpPr>
            <a:spLocks noGrp="1"/>
          </p:cNvSpPr>
          <p:nvPr>
            <p:ph type="sldNum" sz="quarter" idx="10"/>
          </p:nvPr>
        </p:nvSpPr>
        <p:spPr/>
        <p:txBody>
          <a:bodyPr/>
          <a:lstStyle/>
          <a:p>
            <a:fld id="{644431DD-724F-4159-B395-C12D4FF15CA8}" type="slidenum">
              <a:rPr lang="en-US" altLang="en-US" smtClean="0"/>
              <a:pPr/>
              <a:t>25</a:t>
            </a:fld>
            <a:endParaRPr lang="en-US" altLang="en-US" dirty="0"/>
          </a:p>
        </p:txBody>
      </p:sp>
      <p:sp>
        <p:nvSpPr>
          <p:cNvPr id="39939" name="Content Placeholder 9">
            <a:extLst>
              <a:ext uri="{FF2B5EF4-FFF2-40B4-BE49-F238E27FC236}">
                <a16:creationId xmlns:a16="http://schemas.microsoft.com/office/drawing/2014/main" id="{3779C267-8679-4AA5-AA96-DA574D357617}"/>
              </a:ext>
            </a:extLst>
          </p:cNvPr>
          <p:cNvSpPr>
            <a:spLocks noGrp="1"/>
          </p:cNvSpPr>
          <p:nvPr>
            <p:ph sz="half" idx="2"/>
          </p:nvPr>
        </p:nvSpPr>
        <p:spPr>
          <a:xfrm>
            <a:off x="5181600" y="2133600"/>
            <a:ext cx="3810000" cy="3962400"/>
          </a:xfrm>
        </p:spPr>
        <p:txBody>
          <a:bodyPr/>
          <a:lstStyle/>
          <a:p>
            <a:pPr marL="0" indent="0">
              <a:buNone/>
            </a:pPr>
            <a:r>
              <a:rPr lang="en-US" altLang="en-US" sz="2400" dirty="0">
                <a:ea typeface="ＭＳ Ｐゴシック" panose="020B0600070205080204" pitchFamily="34" charset="-128"/>
              </a:rPr>
              <a:t>Flu pandemic fatalities, worldwide, in the last century:</a:t>
            </a:r>
          </a:p>
          <a:p>
            <a:r>
              <a:rPr lang="en-US" altLang="en-US" sz="2400" dirty="0">
                <a:ea typeface="ＭＳ Ｐゴシック" panose="020B0600070205080204" pitchFamily="34" charset="-128"/>
              </a:rPr>
              <a:t>1918 – between 40          and 100 million</a:t>
            </a:r>
          </a:p>
          <a:p>
            <a:r>
              <a:rPr lang="en-US" altLang="en-US" sz="2400" dirty="0">
                <a:ea typeface="ＭＳ Ｐゴシック" panose="020B0600070205080204" pitchFamily="34" charset="-128"/>
              </a:rPr>
              <a:t>1957 – 2 million</a:t>
            </a:r>
          </a:p>
          <a:p>
            <a:r>
              <a:rPr lang="en-US" altLang="en-US" sz="2400" dirty="0">
                <a:ea typeface="ＭＳ Ｐゴシック" panose="020B0600070205080204" pitchFamily="34" charset="-128"/>
              </a:rPr>
              <a:t>1968 – 1 million</a:t>
            </a:r>
            <a:endParaRPr lang="en-US" altLang="en-US" sz="2000" dirty="0">
              <a:ea typeface="ＭＳ Ｐゴシック" panose="020B0600070205080204" pitchFamily="34" charset="-128"/>
            </a:endParaRPr>
          </a:p>
        </p:txBody>
      </p:sp>
      <p:pic>
        <p:nvPicPr>
          <p:cNvPr id="6" name="Content Placeholder 5" descr="old photo showing police wearing face mask">
            <a:extLst>
              <a:ext uri="{FF2B5EF4-FFF2-40B4-BE49-F238E27FC236}">
                <a16:creationId xmlns:a16="http://schemas.microsoft.com/office/drawing/2014/main" id="{34FEF18B-1FC1-41A8-A041-B90FC959C9D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4427280"/>
            <a:ext cx="3629026" cy="2039051"/>
          </a:xfrm>
        </p:spPr>
      </p:pic>
      <p:sp>
        <p:nvSpPr>
          <p:cNvPr id="2" name="TextBox 1">
            <a:extLst>
              <a:ext uri="{FF2B5EF4-FFF2-40B4-BE49-F238E27FC236}">
                <a16:creationId xmlns:a16="http://schemas.microsoft.com/office/drawing/2014/main" id="{3E4B2D29-05C3-4ABC-B5E1-DA9CC5EEAA2E}"/>
              </a:ext>
            </a:extLst>
          </p:cNvPr>
          <p:cNvSpPr txBox="1"/>
          <p:nvPr/>
        </p:nvSpPr>
        <p:spPr>
          <a:xfrm>
            <a:off x="674913" y="2057400"/>
            <a:ext cx="4125687" cy="2369880"/>
          </a:xfrm>
          <a:prstGeom prst="rect">
            <a:avLst/>
          </a:prstGeom>
          <a:noFill/>
        </p:spPr>
        <p:txBody>
          <a:bodyPr wrap="square" rtlCol="0">
            <a:spAutoFit/>
          </a:bodyPr>
          <a:lstStyle/>
          <a:p>
            <a:pPr>
              <a:spcBef>
                <a:spcPts val="0"/>
              </a:spcBef>
              <a:buNone/>
            </a:pPr>
            <a:r>
              <a:rPr lang="en-US" altLang="en-US" sz="2400" dirty="0">
                <a:latin typeface="+mn-lt"/>
              </a:rPr>
              <a:t>Experts have been recommending preparedness, warning about the likelihood of future pandemic influenza</a:t>
            </a:r>
            <a:r>
              <a:rPr lang="en-US" altLang="en-US" sz="2800" dirty="0">
                <a:latin typeface="+mn-lt"/>
              </a:rPr>
              <a:t> </a:t>
            </a:r>
            <a:r>
              <a:rPr lang="en-US" altLang="en-US" sz="2400" dirty="0">
                <a:latin typeface="+mn-lt"/>
              </a:rPr>
              <a:t>outbreaks for decades.</a:t>
            </a:r>
            <a:endParaRPr lang="en-US" sz="2800" dirty="0">
              <a:latin typeface="+mn-lt"/>
            </a:endParaRPr>
          </a:p>
        </p:txBody>
      </p:sp>
      <p:sp>
        <p:nvSpPr>
          <p:cNvPr id="39938" name="Title 1">
            <a:extLst>
              <a:ext uri="{FF2B5EF4-FFF2-40B4-BE49-F238E27FC236}">
                <a16:creationId xmlns:a16="http://schemas.microsoft.com/office/drawing/2014/main" id="{C2745AF5-AE40-4B91-A266-D0F3166783E1}"/>
              </a:ext>
            </a:extLst>
          </p:cNvPr>
          <p:cNvSpPr>
            <a:spLocks noGrp="1"/>
          </p:cNvSpPr>
          <p:nvPr>
            <p:ph type="title"/>
          </p:nvPr>
        </p:nvSpPr>
        <p:spPr/>
        <p:txBody>
          <a:bodyPr/>
          <a:lstStyle/>
          <a:p>
            <a:r>
              <a:rPr lang="en-US" altLang="en-US" dirty="0">
                <a:ea typeface="ＭＳ Ｐゴシック" panose="020B0600070205080204" pitchFamily="34" charset="-128"/>
              </a:rPr>
              <a:t>Pandemic influenza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230940D-3ED2-40C2-A70C-307864B41F64}"/>
              </a:ext>
            </a:extLst>
          </p:cNvPr>
          <p:cNvSpPr>
            <a:spLocks noGrp="1"/>
          </p:cNvSpPr>
          <p:nvPr>
            <p:ph type="title"/>
          </p:nvPr>
        </p:nvSpPr>
        <p:spPr/>
        <p:txBody>
          <a:bodyPr/>
          <a:lstStyle/>
          <a:p>
            <a:r>
              <a:rPr lang="en-US" altLang="en-US" dirty="0">
                <a:ea typeface="ＭＳ Ｐゴシック" panose="020B0600070205080204" pitchFamily="34" charset="-128"/>
              </a:rPr>
              <a:t>Treatment and vaccines</a:t>
            </a:r>
          </a:p>
        </p:txBody>
      </p:sp>
      <p:sp>
        <p:nvSpPr>
          <p:cNvPr id="41987" name="Content Placeholder 3">
            <a:extLst>
              <a:ext uri="{FF2B5EF4-FFF2-40B4-BE49-F238E27FC236}">
                <a16:creationId xmlns:a16="http://schemas.microsoft.com/office/drawing/2014/main" id="{82740196-18AC-4748-A5C1-1BB069D792B4}"/>
              </a:ext>
            </a:extLst>
          </p:cNvPr>
          <p:cNvSpPr>
            <a:spLocks noGrp="1"/>
          </p:cNvSpPr>
          <p:nvPr>
            <p:ph sz="half" idx="1"/>
          </p:nvPr>
        </p:nvSpPr>
        <p:spPr>
          <a:xfrm>
            <a:off x="685800" y="2286000"/>
            <a:ext cx="4705141" cy="3810000"/>
          </a:xfrm>
        </p:spPr>
        <p:txBody>
          <a:bodyPr/>
          <a:lstStyle/>
          <a:p>
            <a:r>
              <a:rPr lang="en-US" sz="2400" dirty="0"/>
              <a:t>There is no vaccine to prevent COVID-19.</a:t>
            </a:r>
          </a:p>
          <a:p>
            <a:r>
              <a:rPr lang="en-US" altLang="en-US" sz="2400" dirty="0">
                <a:ea typeface="ＭＳ Ｐゴシック" panose="020B0600070205080204" pitchFamily="34" charset="-128"/>
              </a:rPr>
              <a:t>There is no specific FDA approved medication or treatment for COVID-19.</a:t>
            </a:r>
          </a:p>
          <a:p>
            <a:r>
              <a:rPr lang="en-US" altLang="en-US" sz="2400" dirty="0">
                <a:ea typeface="ＭＳ Ｐゴシック" panose="020B0600070205080204" pitchFamily="34" charset="-128"/>
              </a:rPr>
              <a:t>Treatment is supportive.</a:t>
            </a:r>
          </a:p>
          <a:p>
            <a:r>
              <a:rPr lang="en-US" sz="2400" dirty="0"/>
              <a:t>People who are mildly ill with COVID-19 should isolate at home during their illness.</a:t>
            </a:r>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p:txBody>
      </p:sp>
      <p:pic>
        <p:nvPicPr>
          <p:cNvPr id="41988" name="Content Placeholder 5" descr="Influenza vaccine bottle">
            <a:extLst>
              <a:ext uri="{FF2B5EF4-FFF2-40B4-BE49-F238E27FC236}">
                <a16:creationId xmlns:a16="http://schemas.microsoft.com/office/drawing/2014/main" id="{0A32C11C-B689-4941-9B2D-1B1C3009DBC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000"/>
          <a:stretch/>
        </p:blipFill>
        <p:spPr>
          <a:xfrm>
            <a:off x="5181600" y="2286000"/>
            <a:ext cx="3276600" cy="3810000"/>
          </a:xfrm>
        </p:spPr>
      </p:pic>
      <p:sp>
        <p:nvSpPr>
          <p:cNvPr id="2" name="Slide Number Placeholder 1">
            <a:extLst>
              <a:ext uri="{FF2B5EF4-FFF2-40B4-BE49-F238E27FC236}">
                <a16:creationId xmlns:a16="http://schemas.microsoft.com/office/drawing/2014/main" id="{75B0DE9D-9ABB-484F-9D5B-CB8051027150}"/>
              </a:ext>
            </a:extLst>
          </p:cNvPr>
          <p:cNvSpPr>
            <a:spLocks noGrp="1"/>
          </p:cNvSpPr>
          <p:nvPr>
            <p:ph type="sldNum" sz="quarter" idx="10"/>
          </p:nvPr>
        </p:nvSpPr>
        <p:spPr/>
        <p:txBody>
          <a:bodyPr/>
          <a:lstStyle/>
          <a:p>
            <a:fld id="{644431DD-724F-4159-B395-C12D4FF15CA8}" type="slidenum">
              <a:rPr lang="en-US" altLang="en-US" smtClean="0"/>
              <a:pPr/>
              <a:t>26</a:t>
            </a:fld>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FB520D1-47F3-4485-9BC4-A59C13ED240F}"/>
              </a:ext>
            </a:extLst>
          </p:cNvPr>
          <p:cNvSpPr>
            <a:spLocks noGrp="1"/>
          </p:cNvSpPr>
          <p:nvPr>
            <p:ph type="title"/>
          </p:nvPr>
        </p:nvSpPr>
        <p:spPr>
          <a:xfrm>
            <a:off x="457200" y="2225675"/>
            <a:ext cx="7772400" cy="1362075"/>
          </a:xfrm>
        </p:spPr>
        <p:txBody>
          <a:bodyPr/>
          <a:lstStyle/>
          <a:p>
            <a:r>
              <a:rPr lang="en-US" altLang="en-US" sz="3600" dirty="0">
                <a:ea typeface="ＭＳ Ｐゴシック" panose="020B0600070205080204" pitchFamily="34" charset="-128"/>
              </a:rPr>
              <a:t>Module 2: </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Assessing the Potential for Exposure to COVID-19 in the Workplace</a:t>
            </a:r>
          </a:p>
        </p:txBody>
      </p:sp>
      <p:sp>
        <p:nvSpPr>
          <p:cNvPr id="3" name="Slide Number Placeholder 2">
            <a:extLst>
              <a:ext uri="{FF2B5EF4-FFF2-40B4-BE49-F238E27FC236}">
                <a16:creationId xmlns:a16="http://schemas.microsoft.com/office/drawing/2014/main" id="{B9AD684C-B04B-4D39-B75E-ABCE111F51D8}"/>
              </a:ext>
            </a:extLst>
          </p:cNvPr>
          <p:cNvSpPr>
            <a:spLocks noGrp="1"/>
          </p:cNvSpPr>
          <p:nvPr>
            <p:ph type="sldNum" sz="quarter" idx="10"/>
          </p:nvPr>
        </p:nvSpPr>
        <p:spPr/>
        <p:txBody>
          <a:bodyPr/>
          <a:lstStyle/>
          <a:p>
            <a:fld id="{0E834B45-6E73-43A0-B9C8-FCE158605DCB}" type="slidenum">
              <a:rPr lang="en-US" altLang="en-US" smtClean="0"/>
              <a:pPr/>
              <a:t>27</a:t>
            </a:fld>
            <a:endParaRPr lang="en-US" altLang="en-US" dirty="0"/>
          </a:p>
        </p:txBody>
      </p:sp>
      <p:pic>
        <p:nvPicPr>
          <p:cNvPr id="46083" name="Content Placeholder 4" descr="people talking around a table">
            <a:extLst>
              <a:ext uri="{FF2B5EF4-FFF2-40B4-BE49-F238E27FC236}">
                <a16:creationId xmlns:a16="http://schemas.microsoft.com/office/drawing/2014/main" id="{4DB29BA0-1405-4848-A7F6-E19C87F61F50}"/>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13913" r="13913"/>
          <a:stretch/>
        </p:blipFill>
        <p:spPr>
          <a:xfrm>
            <a:off x="5599113" y="4268788"/>
            <a:ext cx="3544887" cy="250666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8A76FB0-6AB5-42EB-A98A-4D823333F769}"/>
              </a:ext>
            </a:extLst>
          </p:cNvPr>
          <p:cNvSpPr>
            <a:spLocks noGrp="1"/>
          </p:cNvSpPr>
          <p:nvPr>
            <p:ph type="title"/>
          </p:nvPr>
        </p:nvSpPr>
        <p:spPr/>
        <p:txBody>
          <a:bodyPr/>
          <a:lstStyle/>
          <a:p>
            <a:r>
              <a:rPr lang="en-US" altLang="en-US" dirty="0">
                <a:ea typeface="ＭＳ Ｐゴシック" panose="020B0600070205080204" pitchFamily="34" charset="-128"/>
              </a:rPr>
              <a:t>Key exposure factors in the workplace</a:t>
            </a:r>
          </a:p>
        </p:txBody>
      </p:sp>
      <p:sp>
        <p:nvSpPr>
          <p:cNvPr id="48131" name="Content Placeholder 2">
            <a:extLst>
              <a:ext uri="{FF2B5EF4-FFF2-40B4-BE49-F238E27FC236}">
                <a16:creationId xmlns:a16="http://schemas.microsoft.com/office/drawing/2014/main" id="{4D6B76E6-487D-4188-B130-F29689C68EC1}"/>
              </a:ext>
            </a:extLst>
          </p:cNvPr>
          <p:cNvSpPr>
            <a:spLocks noGrp="1"/>
          </p:cNvSpPr>
          <p:nvPr>
            <p:ph idx="1"/>
          </p:nvPr>
        </p:nvSpPr>
        <p:spPr>
          <a:xfrm>
            <a:off x="685800" y="2057400"/>
            <a:ext cx="7772400" cy="3810000"/>
          </a:xfrm>
        </p:spPr>
        <p:txBody>
          <a:bodyPr/>
          <a:lstStyle/>
          <a:p>
            <a:r>
              <a:rPr lang="en-US" altLang="en-US" dirty="0">
                <a:ea typeface="ＭＳ Ｐゴシック" panose="020B0600070205080204" pitchFamily="34" charset="-128"/>
              </a:rPr>
              <a:t>Does the work setting require close contact with people potentially infected with the COVID-19 virus?</a:t>
            </a:r>
          </a:p>
          <a:p>
            <a:r>
              <a:rPr lang="en-US" altLang="en-US" dirty="0">
                <a:ea typeface="ＭＳ Ｐゴシック" panose="020B0600070205080204" pitchFamily="34" charset="-128"/>
              </a:rPr>
              <a:t>Do specific job duties require close, repeated or extended contact with people with known or suspected COVID-19?</a:t>
            </a:r>
          </a:p>
          <a:p>
            <a:r>
              <a:rPr lang="en-US" altLang="en-US" dirty="0">
                <a:ea typeface="ＭＳ Ｐゴシック" panose="020B0600070205080204" pitchFamily="34" charset="-128"/>
              </a:rPr>
              <a:t>Has the community spread of the virus included cases in the workplace?</a:t>
            </a:r>
          </a:p>
        </p:txBody>
      </p:sp>
      <p:sp>
        <p:nvSpPr>
          <p:cNvPr id="2" name="Slide Number Placeholder 1">
            <a:extLst>
              <a:ext uri="{FF2B5EF4-FFF2-40B4-BE49-F238E27FC236}">
                <a16:creationId xmlns:a16="http://schemas.microsoft.com/office/drawing/2014/main" id="{2333B75C-293B-4B67-8FFB-414497621921}"/>
              </a:ext>
            </a:extLst>
          </p:cNvPr>
          <p:cNvSpPr>
            <a:spLocks noGrp="1"/>
          </p:cNvSpPr>
          <p:nvPr>
            <p:ph type="sldNum" sz="quarter" idx="10"/>
          </p:nvPr>
        </p:nvSpPr>
        <p:spPr/>
        <p:txBody>
          <a:bodyPr/>
          <a:lstStyle/>
          <a:p>
            <a:fld id="{E4D25CCA-84D6-4E84-B1C7-B334DD86A6AB}" type="slidenum">
              <a:rPr lang="en-US" altLang="en-US" smtClean="0"/>
              <a:pPr/>
              <a:t>28</a:t>
            </a:fld>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6D4FB4-90A3-43D1-92DD-2457FAEA59D9}"/>
              </a:ext>
            </a:extLst>
          </p:cNvPr>
          <p:cNvSpPr>
            <a:spLocks noGrp="1"/>
          </p:cNvSpPr>
          <p:nvPr>
            <p:ph type="sldNum" sz="quarter" idx="10"/>
          </p:nvPr>
        </p:nvSpPr>
        <p:spPr/>
        <p:txBody>
          <a:bodyPr/>
          <a:lstStyle/>
          <a:p>
            <a:fld id="{644431DD-724F-4159-B395-C12D4FF15CA8}" type="slidenum">
              <a:rPr lang="en-US" altLang="en-US" smtClean="0"/>
              <a:pPr/>
              <a:t>29</a:t>
            </a:fld>
            <a:endParaRPr lang="en-US" altLang="en-US" dirty="0"/>
          </a:p>
        </p:txBody>
      </p:sp>
      <p:sp>
        <p:nvSpPr>
          <p:cNvPr id="52228" name="Content Placeholder 5">
            <a:extLst>
              <a:ext uri="{FF2B5EF4-FFF2-40B4-BE49-F238E27FC236}">
                <a16:creationId xmlns:a16="http://schemas.microsoft.com/office/drawing/2014/main" id="{D89F2F59-2D04-4323-9092-715E00FA98C8}"/>
              </a:ext>
            </a:extLst>
          </p:cNvPr>
          <p:cNvSpPr>
            <a:spLocks noGrp="1"/>
          </p:cNvSpPr>
          <p:nvPr>
            <p:ph sz="half" idx="1"/>
          </p:nvPr>
        </p:nvSpPr>
        <p:spPr>
          <a:xfrm>
            <a:off x="631036" y="2811864"/>
            <a:ext cx="3810000" cy="4038600"/>
          </a:xfrm>
        </p:spPr>
        <p:txBody>
          <a:bodyPr/>
          <a:lstStyle/>
          <a:p>
            <a:pPr>
              <a:buFontTx/>
              <a:buNone/>
            </a:pPr>
            <a:r>
              <a:rPr lang="en-US" altLang="en-US" sz="2000" u="sng" dirty="0">
                <a:ea typeface="ＭＳ Ｐゴシック" panose="020B0600070205080204" pitchFamily="34" charset="-128"/>
              </a:rPr>
              <a:t>Examples of work settings</a:t>
            </a: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healthcare </a:t>
            </a:r>
          </a:p>
          <a:p>
            <a:r>
              <a:rPr lang="en-US" altLang="en-US" sz="2000" dirty="0">
                <a:ea typeface="ＭＳ Ｐゴシック" panose="020B0600070205080204" pitchFamily="34" charset="-128"/>
              </a:rPr>
              <a:t>laboratories</a:t>
            </a:r>
          </a:p>
          <a:p>
            <a:r>
              <a:rPr lang="en-US" altLang="en-US" sz="2000" dirty="0">
                <a:ea typeface="ＭＳ Ｐゴシック" panose="020B0600070205080204" pitchFamily="34" charset="-128"/>
              </a:rPr>
              <a:t>autopsy suites</a:t>
            </a:r>
          </a:p>
          <a:p>
            <a:endParaRPr lang="en-US" altLang="en-US" sz="2000" dirty="0">
              <a:ea typeface="ＭＳ Ｐゴシック" panose="020B0600070205080204" pitchFamily="34" charset="-128"/>
            </a:endParaRPr>
          </a:p>
        </p:txBody>
      </p:sp>
      <p:sp>
        <p:nvSpPr>
          <p:cNvPr id="52229" name="Content Placeholder 6">
            <a:extLst>
              <a:ext uri="{FF2B5EF4-FFF2-40B4-BE49-F238E27FC236}">
                <a16:creationId xmlns:a16="http://schemas.microsoft.com/office/drawing/2014/main" id="{0142CE19-D220-4A2C-A97E-11A48A6B3A61}"/>
              </a:ext>
            </a:extLst>
          </p:cNvPr>
          <p:cNvSpPr>
            <a:spLocks noGrp="1"/>
          </p:cNvSpPr>
          <p:nvPr>
            <p:ph sz="half" idx="2"/>
          </p:nvPr>
        </p:nvSpPr>
        <p:spPr>
          <a:xfrm>
            <a:off x="4572000" y="2849964"/>
            <a:ext cx="3810000" cy="3322236"/>
          </a:xfrm>
        </p:spPr>
        <p:txBody>
          <a:bodyPr/>
          <a:lstStyle/>
          <a:p>
            <a:pPr>
              <a:buFontTx/>
              <a:buNone/>
            </a:pPr>
            <a:r>
              <a:rPr lang="en-US" altLang="en-US" sz="2000" u="sng" dirty="0">
                <a:ea typeface="ＭＳ Ｐゴシック" panose="020B0600070205080204" pitchFamily="34" charset="-128"/>
              </a:rPr>
              <a:t>Examples of job activities</a:t>
            </a: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bronchoscopy</a:t>
            </a:r>
          </a:p>
          <a:p>
            <a:r>
              <a:rPr lang="en-US" altLang="en-US" sz="2000" dirty="0">
                <a:ea typeface="ＭＳ Ｐゴシック" panose="020B0600070205080204" pitchFamily="34" charset="-128"/>
              </a:rPr>
              <a:t>sputum induction</a:t>
            </a:r>
          </a:p>
          <a:p>
            <a:r>
              <a:rPr lang="en-US" altLang="en-US" sz="2000" dirty="0">
                <a:ea typeface="ＭＳ Ｐゴシック" panose="020B0600070205080204" pitchFamily="34" charset="-128"/>
              </a:rPr>
              <a:t>working with specimens in laboratories</a:t>
            </a:r>
          </a:p>
          <a:p>
            <a:r>
              <a:rPr lang="en-US" altLang="en-US" sz="2000" dirty="0">
                <a:ea typeface="ＭＳ Ｐゴシック" panose="020B0600070205080204" pitchFamily="34" charset="-128"/>
              </a:rPr>
              <a:t>some dental procedures</a:t>
            </a:r>
          </a:p>
          <a:p>
            <a:r>
              <a:rPr lang="en-US" altLang="en-US" sz="2000" dirty="0">
                <a:ea typeface="ＭＳ Ｐゴシック" panose="020B0600070205080204" pitchFamily="34" charset="-128"/>
              </a:rPr>
              <a:t>some autopsy procedures</a:t>
            </a:r>
          </a:p>
        </p:txBody>
      </p:sp>
      <p:sp>
        <p:nvSpPr>
          <p:cNvPr id="2" name="TextBox 1">
            <a:extLst>
              <a:ext uri="{FF2B5EF4-FFF2-40B4-BE49-F238E27FC236}">
                <a16:creationId xmlns:a16="http://schemas.microsoft.com/office/drawing/2014/main" id="{4D2FC5EE-5C88-42DD-BFAF-D0026023E54C}"/>
              </a:ext>
            </a:extLst>
          </p:cNvPr>
          <p:cNvSpPr txBox="1"/>
          <p:nvPr/>
        </p:nvSpPr>
        <p:spPr>
          <a:xfrm>
            <a:off x="533400" y="1676400"/>
            <a:ext cx="8382000" cy="1015663"/>
          </a:xfrm>
          <a:prstGeom prst="rect">
            <a:avLst/>
          </a:prstGeom>
          <a:noFill/>
        </p:spPr>
        <p:txBody>
          <a:bodyPr wrap="square" rtlCol="0">
            <a:spAutoFit/>
          </a:bodyPr>
          <a:lstStyle/>
          <a:p>
            <a:pPr>
              <a:buNone/>
            </a:pPr>
            <a:r>
              <a:rPr lang="en-US" altLang="en-US" dirty="0"/>
              <a:t>High exposure risk occupations are those working with people with known or suspected COVID-19, especially while performing aerosol generating procedures.</a:t>
            </a:r>
            <a:endParaRPr lang="en-US" dirty="0"/>
          </a:p>
        </p:txBody>
      </p:sp>
      <p:pic>
        <p:nvPicPr>
          <p:cNvPr id="5" name="Picture 4" descr="Lab worker doing test">
            <a:extLst>
              <a:ext uri="{FF2B5EF4-FFF2-40B4-BE49-F238E27FC236}">
                <a16:creationId xmlns:a16="http://schemas.microsoft.com/office/drawing/2014/main" id="{BBB14160-8133-4B3D-B6C2-4A28256B47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15" y="4343402"/>
            <a:ext cx="3200854" cy="2133598"/>
          </a:xfrm>
          <a:prstGeom prst="rect">
            <a:avLst/>
          </a:prstGeom>
        </p:spPr>
      </p:pic>
      <p:sp>
        <p:nvSpPr>
          <p:cNvPr id="52227" name="Title 4">
            <a:extLst>
              <a:ext uri="{FF2B5EF4-FFF2-40B4-BE49-F238E27FC236}">
                <a16:creationId xmlns:a16="http://schemas.microsoft.com/office/drawing/2014/main" id="{3D0FB326-1682-4D67-BAEE-BF997A787526}"/>
              </a:ext>
            </a:extLst>
          </p:cNvPr>
          <p:cNvSpPr>
            <a:spLocks noGrp="1"/>
          </p:cNvSpPr>
          <p:nvPr>
            <p:ph type="title"/>
          </p:nvPr>
        </p:nvSpPr>
        <p:spPr>
          <a:xfrm>
            <a:off x="533400" y="1091565"/>
            <a:ext cx="7772400" cy="609600"/>
          </a:xfrm>
        </p:spPr>
        <p:txBody>
          <a:bodyPr/>
          <a:lstStyle/>
          <a:p>
            <a:r>
              <a:rPr lang="en-US" altLang="en-US" sz="3200" dirty="0">
                <a:ea typeface="ＭＳ Ｐゴシック" panose="020B0600070205080204" pitchFamily="34" charset="-128"/>
              </a:rPr>
              <a:t>High </a:t>
            </a:r>
            <a:r>
              <a:rPr lang="en-US" altLang="en-US" dirty="0">
                <a:ea typeface="ＭＳ Ｐゴシック" panose="020B0600070205080204" pitchFamily="34" charset="-128"/>
              </a:rPr>
              <a:t>p</a:t>
            </a:r>
            <a:r>
              <a:rPr lang="en-US" altLang="en-US" sz="3200" dirty="0">
                <a:ea typeface="ＭＳ Ｐゴシック" panose="020B0600070205080204" pitchFamily="34" charset="-128"/>
              </a:rPr>
              <a:t>otential for exposure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9145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295B7C4-B768-B345-B706-EB947EE70A49}" type="slidenum">
              <a:rPr lang="en-US" smtClean="0"/>
              <a:pPr>
                <a:defRPr/>
              </a:pPr>
              <a:t>3</a:t>
            </a:fld>
            <a:endParaRPr lang="en-US" dirty="0">
              <a:solidFill>
                <a:srgbClr val="FFFFFF"/>
              </a:solidFill>
            </a:endParaRPr>
          </a:p>
        </p:txBody>
      </p:sp>
      <p:sp>
        <p:nvSpPr>
          <p:cNvPr id="7" name="Content Placeholder 6" descr="This presentation by itself is not sufficient training for personnel who have potential for occupational exposure to Ebola. &#10;They must practice putting on and taking off PPE and respirators and performing decontamination procedures until they are confident and competent to do so.&#10;" title="Text box with description of training use"/>
          <p:cNvSpPr>
            <a:spLocks noGrp="1"/>
          </p:cNvSpPr>
          <p:nvPr>
            <p:ph sz="half" idx="2"/>
          </p:nvPr>
        </p:nvSpPr>
        <p:spPr>
          <a:xfrm>
            <a:off x="0" y="1120141"/>
            <a:ext cx="9173609" cy="5966459"/>
          </a:xfrm>
          <a:solidFill>
            <a:srgbClr val="CCCCCC"/>
          </a:solidFill>
          <a:ln>
            <a:noFill/>
          </a:ln>
        </p:spPr>
        <p:style>
          <a:lnRef idx="1">
            <a:schemeClr val="accent4"/>
          </a:lnRef>
          <a:fillRef idx="2">
            <a:schemeClr val="accent4"/>
          </a:fillRef>
          <a:effectRef idx="1">
            <a:schemeClr val="accent4"/>
          </a:effectRef>
          <a:fontRef idx="minor">
            <a:schemeClr val="dk1"/>
          </a:fontRef>
        </p:style>
        <p:txBody>
          <a:bodyPr lIns="3291840" tIns="274320" rIns="274320" bIns="274320">
            <a:noAutofit/>
          </a:bodyPr>
          <a:lstStyle/>
          <a:p>
            <a:pPr marL="0" indent="0" algn="ctr">
              <a:buNone/>
            </a:pPr>
            <a:r>
              <a:rPr lang="en-US"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CAUTION!</a:t>
            </a:r>
          </a:p>
          <a:p>
            <a:pPr marL="0" indent="0">
              <a:buNone/>
              <a:tabLst>
                <a:tab pos="8455025" algn="l"/>
              </a:tabLst>
            </a:pPr>
            <a:r>
              <a:rPr lang="en-US" sz="2400" dirty="0">
                <a:solidFill>
                  <a:schemeClr val="tx1"/>
                </a:solidFill>
                <a:latin typeface="Arial" panose="020B0604020202020204" pitchFamily="34" charset="0"/>
                <a:cs typeface="Arial" panose="020B0604020202020204" pitchFamily="34" charset="0"/>
              </a:rPr>
              <a:t>This presentation by itself </a:t>
            </a:r>
            <a:r>
              <a:rPr lang="en-US" sz="2400" b="1" i="1" u="sng" dirty="0">
                <a:solidFill>
                  <a:schemeClr val="tx1"/>
                </a:solidFill>
                <a:latin typeface="Arial" panose="020B0604020202020204" pitchFamily="34" charset="0"/>
                <a:cs typeface="Arial" panose="020B0604020202020204" pitchFamily="34" charset="0"/>
              </a:rPr>
              <a:t>is not</a:t>
            </a:r>
            <a:r>
              <a:rPr lang="en-US" sz="2400" b="1" i="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sufficient training for personnel who have potential for occupational exposure to SARS Coronavirus-2. </a:t>
            </a:r>
          </a:p>
          <a:p>
            <a:pPr marL="0" indent="0">
              <a:buNone/>
              <a:tabLst>
                <a:tab pos="8455025" algn="l"/>
              </a:tabLst>
            </a:pPr>
            <a:endParaRPr lang="en-US" sz="1100" dirty="0">
              <a:solidFill>
                <a:schemeClr val="tx1"/>
              </a:solidFill>
              <a:latin typeface="Arial" panose="020B0604020202020204" pitchFamily="34" charset="0"/>
              <a:cs typeface="Arial" panose="020B0604020202020204" pitchFamily="34" charset="0"/>
            </a:endParaRPr>
          </a:p>
          <a:p>
            <a:pPr marL="0" indent="0">
              <a:buNone/>
              <a:tabLst>
                <a:tab pos="8455025" algn="l"/>
              </a:tabLst>
            </a:pPr>
            <a:r>
              <a:rPr lang="en-US" sz="2400" dirty="0">
                <a:solidFill>
                  <a:schemeClr val="tx1"/>
                </a:solidFill>
                <a:latin typeface="Arial" panose="020B0604020202020204" pitchFamily="34" charset="0"/>
                <a:cs typeface="Arial" panose="020B0604020202020204" pitchFamily="34" charset="0"/>
              </a:rPr>
              <a:t>Personnel must be trained to their employer’s site-specific policies and procedures. Training must include </a:t>
            </a:r>
            <a:r>
              <a:rPr lang="en-US" sz="2400" b="1" i="1" u="sng" dirty="0">
                <a:solidFill>
                  <a:schemeClr val="tx1"/>
                </a:solidFill>
                <a:latin typeface="Arial" panose="020B0604020202020204" pitchFamily="34" charset="0"/>
                <a:cs typeface="Arial" panose="020B0604020202020204" pitchFamily="34" charset="0"/>
              </a:rPr>
              <a:t>practice</a:t>
            </a:r>
            <a:r>
              <a:rPr lang="en-US" sz="2400" dirty="0">
                <a:solidFill>
                  <a:schemeClr val="tx1"/>
                </a:solidFill>
                <a:latin typeface="Arial" panose="020B0604020202020204" pitchFamily="34" charset="0"/>
                <a:cs typeface="Arial" panose="020B0604020202020204" pitchFamily="34" charset="0"/>
              </a:rPr>
              <a:t> putting on and taking off PPE and respirators and performing decontamination procedures until competency and confidence can be demonstrated.</a:t>
            </a:r>
          </a:p>
        </p:txBody>
      </p:sp>
      <p:sp>
        <p:nvSpPr>
          <p:cNvPr id="10" name="Octagon 9" descr="Stop sign">
            <a:extLst>
              <a:ext uri="{FF2B5EF4-FFF2-40B4-BE49-F238E27FC236}">
                <a16:creationId xmlns:a16="http://schemas.microsoft.com/office/drawing/2014/main" id="{462C7A9B-C317-D04B-85DD-284F9D83E72F}"/>
              </a:ext>
            </a:extLst>
          </p:cNvPr>
          <p:cNvSpPr>
            <a:spLocks noChangeAspect="1"/>
          </p:cNvSpPr>
          <p:nvPr/>
        </p:nvSpPr>
        <p:spPr>
          <a:xfrm>
            <a:off x="457200" y="2422373"/>
            <a:ext cx="2642616" cy="2642616"/>
          </a:xfrm>
          <a:prstGeom prst="octagon">
            <a:avLst/>
          </a:prstGeom>
          <a:blipFill>
            <a:blip r:embed="rId3"/>
            <a:stretch>
              <a:fillRect l="-5363" t="-5363" r="-5363" b="-5363"/>
            </a:stretch>
          </a:blip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hidden="1">
            <a:extLst>
              <a:ext uri="{FF2B5EF4-FFF2-40B4-BE49-F238E27FC236}">
                <a16:creationId xmlns:a16="http://schemas.microsoft.com/office/drawing/2014/main" id="{6CB7803D-E351-4565-B893-FF95B30C3296}"/>
              </a:ext>
            </a:extLst>
          </p:cNvPr>
          <p:cNvSpPr>
            <a:spLocks noGrp="1"/>
          </p:cNvSpPr>
          <p:nvPr>
            <p:ph type="title"/>
          </p:nvPr>
        </p:nvSpPr>
        <p:spPr/>
        <p:txBody>
          <a:bodyPr/>
          <a:lstStyle/>
          <a:p>
            <a:r>
              <a:rPr lang="en-US" dirty="0">
                <a:solidFill>
                  <a:schemeClr val="bg1">
                    <a:lumMod val="85000"/>
                  </a:schemeClr>
                </a:solidFill>
              </a:rPr>
              <a:t>Caution</a:t>
            </a:r>
          </a:p>
        </p:txBody>
      </p:sp>
    </p:spTree>
    <p:extLst>
      <p:ext uri="{BB962C8B-B14F-4D97-AF65-F5344CB8AC3E}">
        <p14:creationId xmlns:p14="http://schemas.microsoft.com/office/powerpoint/2010/main" val="1914749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ECF453C-9475-4868-937F-9F1E799434B4}"/>
              </a:ext>
            </a:extLst>
          </p:cNvPr>
          <p:cNvSpPr>
            <a:spLocks noGrp="1"/>
          </p:cNvSpPr>
          <p:nvPr>
            <p:ph type="sldNum" sz="quarter" idx="10"/>
          </p:nvPr>
        </p:nvSpPr>
        <p:spPr/>
        <p:txBody>
          <a:bodyPr/>
          <a:lstStyle/>
          <a:p>
            <a:fld id="{644431DD-724F-4159-B395-C12D4FF15CA8}" type="slidenum">
              <a:rPr lang="en-US" altLang="en-US" smtClean="0"/>
              <a:pPr/>
              <a:t>30</a:t>
            </a:fld>
            <a:endParaRPr lang="en-US" altLang="en-US" dirty="0"/>
          </a:p>
        </p:txBody>
      </p:sp>
      <p:sp>
        <p:nvSpPr>
          <p:cNvPr id="54275" name="Content Placeholder 2">
            <a:extLst>
              <a:ext uri="{FF2B5EF4-FFF2-40B4-BE49-F238E27FC236}">
                <a16:creationId xmlns:a16="http://schemas.microsoft.com/office/drawing/2014/main" id="{9547475B-651B-4F55-8547-C9F6357E425B}"/>
              </a:ext>
            </a:extLst>
          </p:cNvPr>
          <p:cNvSpPr>
            <a:spLocks noGrp="1"/>
          </p:cNvSpPr>
          <p:nvPr>
            <p:ph sz="half" idx="1"/>
          </p:nvPr>
        </p:nvSpPr>
        <p:spPr>
          <a:xfrm>
            <a:off x="628650" y="1792007"/>
            <a:ext cx="3810000" cy="4188386"/>
          </a:xfrm>
        </p:spPr>
        <p:txBody>
          <a:bodyPr/>
          <a:lstStyle/>
          <a:p>
            <a:pPr>
              <a:buFontTx/>
              <a:buNone/>
            </a:pPr>
            <a:r>
              <a:rPr lang="en-US" altLang="en-US" sz="2400" u="sng" dirty="0">
                <a:ea typeface="ＭＳ Ｐゴシック" panose="020B0600070205080204" pitchFamily="34" charset="-128"/>
              </a:rPr>
              <a:t>Examples of work settings</a:t>
            </a:r>
            <a:endParaRPr lang="en-US" altLang="en-US" u="sng" dirty="0">
              <a:ea typeface="ＭＳ Ｐゴシック" panose="020B0600070205080204" pitchFamily="34" charset="-128"/>
            </a:endParaRPr>
          </a:p>
          <a:p>
            <a:r>
              <a:rPr lang="en-US" altLang="en-US" sz="2200" dirty="0">
                <a:ea typeface="ＭＳ Ｐゴシック" panose="020B0600070205080204" pitchFamily="34" charset="-128"/>
              </a:rPr>
              <a:t>hospitals and other types of health care facilities</a:t>
            </a:r>
          </a:p>
          <a:p>
            <a:r>
              <a:rPr lang="en-US" altLang="en-US" sz="2200" dirty="0">
                <a:ea typeface="ＭＳ Ｐゴシック" panose="020B0600070205080204" pitchFamily="34" charset="-128"/>
              </a:rPr>
              <a:t>medical transport</a:t>
            </a:r>
          </a:p>
          <a:p>
            <a:r>
              <a:rPr lang="en-US" altLang="en-US" sz="2200" dirty="0">
                <a:ea typeface="ＭＳ Ｐゴシック" panose="020B0600070205080204" pitchFamily="34" charset="-128"/>
              </a:rPr>
              <a:t>correctional facilities </a:t>
            </a:r>
          </a:p>
          <a:p>
            <a:r>
              <a:rPr lang="en-US" altLang="en-US" sz="2200" dirty="0">
                <a:ea typeface="ＭＳ Ｐゴシック" panose="020B0600070205080204" pitchFamily="34" charset="-128"/>
              </a:rPr>
              <a:t>drug treatment centers</a:t>
            </a:r>
          </a:p>
          <a:p>
            <a:r>
              <a:rPr lang="en-US" altLang="en-US" sz="2200" dirty="0">
                <a:ea typeface="ＭＳ Ｐゴシック" panose="020B0600070205080204" pitchFamily="34" charset="-128"/>
              </a:rPr>
              <a:t>homeless shelters</a:t>
            </a:r>
          </a:p>
          <a:p>
            <a:r>
              <a:rPr lang="en-US" altLang="en-US" sz="2200" dirty="0">
                <a:ea typeface="ＭＳ Ｐゴシック" panose="020B0600070205080204" pitchFamily="34" charset="-128"/>
              </a:rPr>
              <a:t>home health care</a:t>
            </a:r>
          </a:p>
          <a:p>
            <a:r>
              <a:rPr lang="en-US" altLang="en-US" sz="2200" dirty="0">
                <a:ea typeface="ＭＳ Ｐゴシック" panose="020B0600070205080204" pitchFamily="34" charset="-128"/>
              </a:rPr>
              <a:t>environmental clean-up of SARS CoV-2</a:t>
            </a:r>
          </a:p>
          <a:p>
            <a:endParaRPr lang="en-US" altLang="en-US" sz="20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
        <p:nvSpPr>
          <p:cNvPr id="54276" name="Content Placeholder 3">
            <a:extLst>
              <a:ext uri="{FF2B5EF4-FFF2-40B4-BE49-F238E27FC236}">
                <a16:creationId xmlns:a16="http://schemas.microsoft.com/office/drawing/2014/main" id="{09FE64B0-1562-43D8-AAD3-E6F1A7BE0EF3}"/>
              </a:ext>
            </a:extLst>
          </p:cNvPr>
          <p:cNvSpPr>
            <a:spLocks noGrp="1"/>
          </p:cNvSpPr>
          <p:nvPr>
            <p:ph sz="half" idx="2"/>
          </p:nvPr>
        </p:nvSpPr>
        <p:spPr>
          <a:xfrm>
            <a:off x="4648200" y="1828800"/>
            <a:ext cx="3810000" cy="3048000"/>
          </a:xfrm>
        </p:spPr>
        <p:txBody>
          <a:bodyPr/>
          <a:lstStyle/>
          <a:p>
            <a:pPr>
              <a:buFontTx/>
              <a:buNone/>
            </a:pPr>
            <a:r>
              <a:rPr lang="en-US" altLang="en-US" sz="2400" u="sng" dirty="0">
                <a:ea typeface="ＭＳ Ｐゴシック" panose="020B0600070205080204" pitchFamily="34" charset="-128"/>
              </a:rPr>
              <a:t>Examples of job activities</a:t>
            </a:r>
            <a:endParaRPr lang="en-US" altLang="en-US" sz="2400" dirty="0">
              <a:ea typeface="ＭＳ Ｐゴシック" panose="020B0600070205080204" pitchFamily="34" charset="-128"/>
            </a:endParaRPr>
          </a:p>
          <a:p>
            <a:r>
              <a:rPr lang="en-US" altLang="en-US" sz="2200" dirty="0">
                <a:ea typeface="ＭＳ Ｐゴシック" panose="020B0600070205080204" pitchFamily="34" charset="-128"/>
              </a:rPr>
              <a:t>direct patient care</a:t>
            </a:r>
          </a:p>
          <a:p>
            <a:r>
              <a:rPr lang="en-US" altLang="en-US" sz="2200" dirty="0">
                <a:ea typeface="ＭＳ Ｐゴシック" panose="020B0600070205080204" pitchFamily="34" charset="-128"/>
              </a:rPr>
              <a:t>emergency medical services </a:t>
            </a:r>
          </a:p>
          <a:p>
            <a:r>
              <a:rPr lang="en-US" altLang="en-US" sz="2200" dirty="0">
                <a:ea typeface="ＭＳ Ｐゴシック" panose="020B0600070205080204" pitchFamily="34" charset="-128"/>
              </a:rPr>
              <a:t>housekeeping and maintenance in patient areas </a:t>
            </a:r>
          </a:p>
        </p:txBody>
      </p:sp>
      <p:pic>
        <p:nvPicPr>
          <p:cNvPr id="54277" name="Picture 8" descr="EMS putting a patient on strecher on ambulance">
            <a:extLst>
              <a:ext uri="{FF2B5EF4-FFF2-40B4-BE49-F238E27FC236}">
                <a16:creationId xmlns:a16="http://schemas.microsoft.com/office/drawing/2014/main" id="{E3A296E4-372F-44B3-BFC6-BAEDCFC17D3A}"/>
              </a:ext>
            </a:extLst>
          </p:cNvPr>
          <p:cNvPicPr>
            <a:picLocks noChangeAspect="1"/>
          </p:cNvPicPr>
          <p:nvPr/>
        </p:nvPicPr>
        <p:blipFill>
          <a:blip r:embed="rId3">
            <a:extLst>
              <a:ext uri="{28A0092B-C50C-407E-A947-70E740481C1C}">
                <a14:useLocalDpi xmlns:a14="http://schemas.microsoft.com/office/drawing/2010/main" val="0"/>
              </a:ext>
            </a:extLst>
          </a:blip>
          <a:srcRect t="13635" b="15909"/>
          <a:stretch>
            <a:fillRect/>
          </a:stretch>
        </p:blipFill>
        <p:spPr bwMode="auto">
          <a:xfrm>
            <a:off x="4962525" y="4419600"/>
            <a:ext cx="2971800" cy="209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itle 1">
            <a:extLst>
              <a:ext uri="{FF2B5EF4-FFF2-40B4-BE49-F238E27FC236}">
                <a16:creationId xmlns:a16="http://schemas.microsoft.com/office/drawing/2014/main" id="{06C04BF8-BD55-4E34-BDEB-EE50D28FBC8C}"/>
              </a:ext>
            </a:extLst>
          </p:cNvPr>
          <p:cNvSpPr>
            <a:spLocks noGrp="1"/>
          </p:cNvSpPr>
          <p:nvPr>
            <p:ph type="title"/>
          </p:nvPr>
        </p:nvSpPr>
        <p:spPr>
          <a:xfrm>
            <a:off x="685800" y="990599"/>
            <a:ext cx="7772400" cy="801407"/>
          </a:xfrm>
        </p:spPr>
        <p:txBody>
          <a:bodyPr/>
          <a:lstStyle/>
          <a:p>
            <a:r>
              <a:rPr lang="en-US" altLang="en-US" sz="3200" dirty="0">
                <a:ea typeface="ＭＳ Ｐゴシック" panose="020B0600070205080204" pitchFamily="34" charset="-128"/>
              </a:rPr>
              <a:t>High </a:t>
            </a:r>
            <a:r>
              <a:rPr lang="en-US" altLang="en-US" dirty="0">
                <a:ea typeface="ＭＳ Ｐゴシック" panose="020B0600070205080204" pitchFamily="34" charset="-128"/>
              </a:rPr>
              <a:t>p</a:t>
            </a:r>
            <a:r>
              <a:rPr lang="en-US" altLang="en-US" sz="3200" dirty="0">
                <a:ea typeface="ＭＳ Ｐゴシック" panose="020B0600070205080204" pitchFamily="34" charset="-128"/>
              </a:rPr>
              <a:t>otential for exposure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11AA349-D031-4C9E-A0D1-75D3A34E4A8B}"/>
              </a:ext>
            </a:extLst>
          </p:cNvPr>
          <p:cNvSpPr>
            <a:spLocks noGrp="1"/>
          </p:cNvSpPr>
          <p:nvPr>
            <p:ph type="title"/>
          </p:nvPr>
        </p:nvSpPr>
        <p:spPr>
          <a:xfrm>
            <a:off x="523461" y="1066800"/>
            <a:ext cx="7772400" cy="914400"/>
          </a:xfrm>
        </p:spPr>
        <p:txBody>
          <a:bodyPr/>
          <a:lstStyle/>
          <a:p>
            <a:r>
              <a:rPr lang="en-US" altLang="en-US" dirty="0">
                <a:ea typeface="ＭＳ Ｐゴシック" panose="020B0600070205080204" pitchFamily="34" charset="-128"/>
              </a:rPr>
              <a:t>Low potential for exposure</a:t>
            </a:r>
          </a:p>
        </p:txBody>
      </p:sp>
      <p:pic>
        <p:nvPicPr>
          <p:cNvPr id="58371" name="Content Placeholder 4" descr="office setting with cubicals">
            <a:extLst>
              <a:ext uri="{FF2B5EF4-FFF2-40B4-BE49-F238E27FC236}">
                <a16:creationId xmlns:a16="http://schemas.microsoft.com/office/drawing/2014/main" id="{0942105A-54D2-4B1B-BE03-B1B5E94EB7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3700" y="3297521"/>
            <a:ext cx="5816600" cy="2857500"/>
          </a:xfrm>
        </p:spPr>
      </p:pic>
      <p:sp>
        <p:nvSpPr>
          <p:cNvPr id="3" name="Slide Number Placeholder 2">
            <a:extLst>
              <a:ext uri="{FF2B5EF4-FFF2-40B4-BE49-F238E27FC236}">
                <a16:creationId xmlns:a16="http://schemas.microsoft.com/office/drawing/2014/main" id="{1D2B4F66-E8B3-4FE8-A932-2325214C3479}"/>
              </a:ext>
            </a:extLst>
          </p:cNvPr>
          <p:cNvSpPr>
            <a:spLocks noGrp="1"/>
          </p:cNvSpPr>
          <p:nvPr>
            <p:ph type="sldNum" sz="quarter" idx="10"/>
          </p:nvPr>
        </p:nvSpPr>
        <p:spPr/>
        <p:txBody>
          <a:bodyPr/>
          <a:lstStyle/>
          <a:p>
            <a:fld id="{E4D25CCA-84D6-4E84-B1C7-B334DD86A6AB}" type="slidenum">
              <a:rPr lang="en-US" altLang="en-US" smtClean="0"/>
              <a:pPr/>
              <a:t>31</a:t>
            </a:fld>
            <a:endParaRPr lang="en-US" altLang="en-US" dirty="0"/>
          </a:p>
        </p:txBody>
      </p:sp>
      <p:sp>
        <p:nvSpPr>
          <p:cNvPr id="2" name="TextBox 1">
            <a:extLst>
              <a:ext uri="{FF2B5EF4-FFF2-40B4-BE49-F238E27FC236}">
                <a16:creationId xmlns:a16="http://schemas.microsoft.com/office/drawing/2014/main" id="{56A909A9-337E-4AF5-BF57-A93792E35058}"/>
              </a:ext>
            </a:extLst>
          </p:cNvPr>
          <p:cNvSpPr txBox="1"/>
          <p:nvPr/>
        </p:nvSpPr>
        <p:spPr>
          <a:xfrm>
            <a:off x="533400" y="1836174"/>
            <a:ext cx="8077200" cy="1200329"/>
          </a:xfrm>
          <a:prstGeom prst="rect">
            <a:avLst/>
          </a:prstGeom>
          <a:noFill/>
        </p:spPr>
        <p:txBody>
          <a:bodyPr wrap="square" rtlCol="0">
            <a:spAutoFit/>
          </a:bodyPr>
          <a:lstStyle/>
          <a:p>
            <a:pPr>
              <a:buNone/>
            </a:pPr>
            <a:r>
              <a:rPr lang="en-US" altLang="en-US" sz="2400" u="sng" dirty="0"/>
              <a:t>Low potential for exposure</a:t>
            </a:r>
            <a:r>
              <a:rPr lang="en-US" altLang="en-US" sz="2400" dirty="0"/>
              <a:t> occupations are those that do not require contact with people known to be infected nor frequent contact with the public.</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E0EE8-B451-4BA3-B3D4-BFD48256456E}"/>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pic>
        <p:nvPicPr>
          <p:cNvPr id="11" name="Content Placeholder 10" descr="inside of ambulance that is covered in plastic">
            <a:extLst>
              <a:ext uri="{FF2B5EF4-FFF2-40B4-BE49-F238E27FC236}">
                <a16:creationId xmlns:a16="http://schemas.microsoft.com/office/drawing/2014/main" id="{FF12B7B9-98B7-4F68-99E8-2A4AD44F3F3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37229" y="3276600"/>
            <a:ext cx="4272742" cy="3204556"/>
          </a:xfrm>
        </p:spPr>
      </p:pic>
      <p:sp>
        <p:nvSpPr>
          <p:cNvPr id="2" name="Title 1">
            <a:extLst>
              <a:ext uri="{FF2B5EF4-FFF2-40B4-BE49-F238E27FC236}">
                <a16:creationId xmlns:a16="http://schemas.microsoft.com/office/drawing/2014/main" id="{579062AE-9596-4F18-9B55-C0AC2E654436}"/>
              </a:ext>
            </a:extLst>
          </p:cNvPr>
          <p:cNvSpPr>
            <a:spLocks noGrp="1"/>
          </p:cNvSpPr>
          <p:nvPr>
            <p:ph type="title"/>
          </p:nvPr>
        </p:nvSpPr>
        <p:spPr>
          <a:xfrm>
            <a:off x="228600" y="1143000"/>
            <a:ext cx="8686800" cy="2286000"/>
          </a:xfrm>
        </p:spPr>
        <p:txBody>
          <a:bodyPr/>
          <a:lstStyle/>
          <a:p>
            <a:pPr algn="ctr"/>
            <a:r>
              <a:rPr lang="en-US" sz="2800" dirty="0"/>
              <a:t>The next few slides will review key considerations for the health care and emergency services industries as well as continuity of operations and the role of public health.</a:t>
            </a:r>
          </a:p>
        </p:txBody>
      </p:sp>
    </p:spTree>
    <p:extLst>
      <p:ext uri="{BB962C8B-B14F-4D97-AF65-F5344CB8AC3E}">
        <p14:creationId xmlns:p14="http://schemas.microsoft.com/office/powerpoint/2010/main" val="80011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157C96-4FB1-465E-B985-85ADBB5A4797}"/>
              </a:ext>
            </a:extLst>
          </p:cNvPr>
          <p:cNvSpPr>
            <a:spLocks noGrp="1"/>
          </p:cNvSpPr>
          <p:nvPr>
            <p:ph type="sldNum" sz="quarter" idx="10"/>
          </p:nvPr>
        </p:nvSpPr>
        <p:spPr/>
        <p:txBody>
          <a:bodyPr/>
          <a:lstStyle/>
          <a:p>
            <a:fld id="{E4D25CCA-84D6-4E84-B1C7-B334DD86A6AB}" type="slidenum">
              <a:rPr lang="en-US" altLang="en-US" smtClean="0"/>
              <a:pPr/>
              <a:t>33</a:t>
            </a:fld>
            <a:endParaRPr lang="en-US" altLang="en-US" dirty="0"/>
          </a:p>
        </p:txBody>
      </p:sp>
      <p:sp>
        <p:nvSpPr>
          <p:cNvPr id="8" name="Content Placeholder 7">
            <a:extLst>
              <a:ext uri="{FF2B5EF4-FFF2-40B4-BE49-F238E27FC236}">
                <a16:creationId xmlns:a16="http://schemas.microsoft.com/office/drawing/2014/main" id="{8FCB5E1C-034A-42D9-97EC-6504B8C45ECD}"/>
              </a:ext>
            </a:extLst>
          </p:cNvPr>
          <p:cNvSpPr>
            <a:spLocks noGrp="1"/>
          </p:cNvSpPr>
          <p:nvPr>
            <p:ph idx="1"/>
          </p:nvPr>
        </p:nvSpPr>
        <p:spPr>
          <a:xfrm>
            <a:off x="685800" y="4005262"/>
            <a:ext cx="8153400" cy="1481138"/>
          </a:xfrm>
        </p:spPr>
        <p:txBody>
          <a:bodyPr/>
          <a:lstStyle/>
          <a:p>
            <a:pPr marL="0" indent="0">
              <a:buNone/>
            </a:pPr>
            <a:r>
              <a:rPr lang="en-US" sz="2000" dirty="0">
                <a:hlinkClick r:id="rId3"/>
              </a:rPr>
              <a:t>https://www.cdc.gov/coronavirus/2019-ncov/hcp/index.html</a:t>
            </a:r>
            <a:endParaRPr lang="en-US" sz="2000" dirty="0"/>
          </a:p>
          <a:p>
            <a:r>
              <a:rPr lang="en-US" dirty="0"/>
              <a:t>The CDC site includes guidelines for infection control, EMS, home care, clinical care, evaluating persons under investigation, and more. </a:t>
            </a:r>
          </a:p>
        </p:txBody>
      </p:sp>
      <p:sp>
        <p:nvSpPr>
          <p:cNvPr id="2" name="TextBox 1">
            <a:extLst>
              <a:ext uri="{FF2B5EF4-FFF2-40B4-BE49-F238E27FC236}">
                <a16:creationId xmlns:a16="http://schemas.microsoft.com/office/drawing/2014/main" id="{6FC53BF0-3D67-4375-A7C1-BBF0596EB205}"/>
              </a:ext>
            </a:extLst>
          </p:cNvPr>
          <p:cNvSpPr txBox="1"/>
          <p:nvPr/>
        </p:nvSpPr>
        <p:spPr>
          <a:xfrm>
            <a:off x="685800" y="1667024"/>
            <a:ext cx="7543800" cy="2308324"/>
          </a:xfrm>
          <a:prstGeom prst="rect">
            <a:avLst/>
          </a:prstGeom>
          <a:noFill/>
        </p:spPr>
        <p:txBody>
          <a:bodyPr wrap="square" rtlCol="0">
            <a:spAutoFit/>
          </a:bodyPr>
          <a:lstStyle/>
          <a:p>
            <a:pPr>
              <a:buNone/>
            </a:pPr>
            <a:r>
              <a:rPr lang="en-US" altLang="en-US" sz="2400" dirty="0"/>
              <a:t>Refer to the CDC and state health department guidelines for protection of healthcare workers. In the current and past coronavirus outbreaks healthcare workers have had a high rate of infection. Therefore, it is especially important to ensure that procedures, equipment, and training are fully protective</a:t>
            </a:r>
          </a:p>
        </p:txBody>
      </p:sp>
      <p:sp>
        <p:nvSpPr>
          <p:cNvPr id="60418" name="Title 1">
            <a:extLst>
              <a:ext uri="{FF2B5EF4-FFF2-40B4-BE49-F238E27FC236}">
                <a16:creationId xmlns:a16="http://schemas.microsoft.com/office/drawing/2014/main" id="{17E32740-69AF-49B6-A390-4CF778C96576}"/>
              </a:ext>
            </a:extLst>
          </p:cNvPr>
          <p:cNvSpPr>
            <a:spLocks noGrp="1"/>
          </p:cNvSpPr>
          <p:nvPr>
            <p:ph type="title"/>
          </p:nvPr>
        </p:nvSpPr>
        <p:spPr>
          <a:xfrm>
            <a:off x="685800" y="1085158"/>
            <a:ext cx="7772400" cy="830997"/>
          </a:xfrm>
        </p:spPr>
        <p:txBody>
          <a:bodyPr/>
          <a:lstStyle/>
          <a:p>
            <a:r>
              <a:rPr lang="en-US" altLang="en-US" sz="2800" baseline="0" dirty="0">
                <a:ea typeface="ＭＳ Ｐゴシック" panose="020B0600070205080204" pitchFamily="34" charset="-128"/>
              </a:rPr>
              <a:t>Healthcare </a:t>
            </a:r>
            <a:r>
              <a:rPr lang="en-US" altLang="en-US" sz="2800" dirty="0">
                <a:ea typeface="ＭＳ Ｐゴシック" panose="020B0600070205080204" pitchFamily="34" charset="-128"/>
              </a:rPr>
              <a:t>s</a:t>
            </a:r>
            <a:r>
              <a:rPr lang="en-US" altLang="en-US" sz="2800" baseline="0" dirty="0">
                <a:ea typeface="ＭＳ Ｐゴシック" panose="020B0600070205080204" pitchFamily="34" charset="-128"/>
              </a:rPr>
              <a:t>ettings</a:t>
            </a:r>
            <a:r>
              <a:rPr lang="en-US" altLang="en-US" sz="2800" dirty="0">
                <a:ea typeface="ＭＳ Ｐゴシック" panose="020B0600070205080204" pitchFamily="34" charset="-128"/>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38D0FCA-36E5-4CB9-98EC-361F6C6532D7}"/>
              </a:ext>
            </a:extLst>
          </p:cNvPr>
          <p:cNvSpPr>
            <a:spLocks noGrp="1"/>
          </p:cNvSpPr>
          <p:nvPr>
            <p:ph type="title"/>
          </p:nvPr>
        </p:nvSpPr>
        <p:spPr/>
        <p:txBody>
          <a:bodyPr/>
          <a:lstStyle/>
          <a:p>
            <a:r>
              <a:rPr lang="en-US" altLang="en-US" dirty="0">
                <a:ea typeface="ＭＳ Ｐゴシック" panose="020B0600070205080204" pitchFamily="34" charset="-128"/>
              </a:rPr>
              <a:t>Emergency Services</a:t>
            </a:r>
          </a:p>
        </p:txBody>
      </p:sp>
      <p:pic>
        <p:nvPicPr>
          <p:cNvPr id="62468" name="Content Placeholder 5" descr="Man looking at various computer monitors">
            <a:extLst>
              <a:ext uri="{FF2B5EF4-FFF2-40B4-BE49-F238E27FC236}">
                <a16:creationId xmlns:a16="http://schemas.microsoft.com/office/drawing/2014/main" id="{5555E1B3-E008-45DF-BA6F-CC0B1E172F2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6000" b="14000"/>
          <a:stretch/>
        </p:blipFill>
        <p:spPr>
          <a:xfrm>
            <a:off x="660679" y="3421796"/>
            <a:ext cx="3810000" cy="2667000"/>
          </a:xfrm>
        </p:spPr>
      </p:pic>
      <p:sp>
        <p:nvSpPr>
          <p:cNvPr id="62467" name="Content Placeholder 4">
            <a:extLst>
              <a:ext uri="{FF2B5EF4-FFF2-40B4-BE49-F238E27FC236}">
                <a16:creationId xmlns:a16="http://schemas.microsoft.com/office/drawing/2014/main" id="{B0068D47-284A-47C5-9A19-C3F87E78C733}"/>
              </a:ext>
            </a:extLst>
          </p:cNvPr>
          <p:cNvSpPr>
            <a:spLocks noGrp="1"/>
          </p:cNvSpPr>
          <p:nvPr>
            <p:ph sz="half" idx="2"/>
          </p:nvPr>
        </p:nvSpPr>
        <p:spPr>
          <a:xfrm>
            <a:off x="4623083" y="3345597"/>
            <a:ext cx="3810000" cy="3810000"/>
          </a:xfrm>
        </p:spPr>
        <p:txBody>
          <a:bodyPr/>
          <a:lstStyle/>
          <a:p>
            <a:pPr>
              <a:buFontTx/>
              <a:buNone/>
            </a:pPr>
            <a:r>
              <a:rPr lang="en-US" altLang="en-US" sz="2400" dirty="0">
                <a:ea typeface="ＭＳ Ｐゴシック" panose="020B0600070205080204" pitchFamily="34" charset="-128"/>
              </a:rPr>
              <a:t>Emergency services and critical infrastructure include:</a:t>
            </a:r>
          </a:p>
          <a:p>
            <a:r>
              <a:rPr lang="en-US" altLang="en-US" sz="2400" dirty="0">
                <a:ea typeface="ＭＳ Ｐゴシック" panose="020B0600070205080204" pitchFamily="34" charset="-128"/>
              </a:rPr>
              <a:t>law enforcement</a:t>
            </a:r>
          </a:p>
          <a:p>
            <a:r>
              <a:rPr lang="en-US" altLang="en-US" sz="2400" dirty="0">
                <a:ea typeface="ＭＳ Ｐゴシック" panose="020B0600070205080204" pitchFamily="34" charset="-128"/>
              </a:rPr>
              <a:t>Fire and EMS</a:t>
            </a:r>
          </a:p>
          <a:p>
            <a:r>
              <a:rPr lang="en-US" altLang="en-US" sz="2400" dirty="0">
                <a:ea typeface="ＭＳ Ｐゴシック" panose="020B0600070205080204" pitchFamily="34" charset="-128"/>
              </a:rPr>
              <a:t>hospitals</a:t>
            </a:r>
          </a:p>
          <a:p>
            <a:r>
              <a:rPr lang="en-US" altLang="en-US" sz="2400" dirty="0">
                <a:ea typeface="ＭＳ Ｐゴシック" panose="020B0600070205080204" pitchFamily="34" charset="-128"/>
              </a:rPr>
              <a:t>public utilities</a:t>
            </a:r>
          </a:p>
        </p:txBody>
      </p:sp>
      <p:sp>
        <p:nvSpPr>
          <p:cNvPr id="3" name="Slide Number Placeholder 2">
            <a:extLst>
              <a:ext uri="{FF2B5EF4-FFF2-40B4-BE49-F238E27FC236}">
                <a16:creationId xmlns:a16="http://schemas.microsoft.com/office/drawing/2014/main" id="{47891AD8-D78B-4AD7-914A-A459A8E1F7A6}"/>
              </a:ext>
            </a:extLst>
          </p:cNvPr>
          <p:cNvSpPr>
            <a:spLocks noGrp="1"/>
          </p:cNvSpPr>
          <p:nvPr>
            <p:ph type="sldNum" sz="quarter" idx="10"/>
          </p:nvPr>
        </p:nvSpPr>
        <p:spPr/>
        <p:txBody>
          <a:bodyPr/>
          <a:lstStyle/>
          <a:p>
            <a:fld id="{644431DD-724F-4159-B395-C12D4FF15CA8}" type="slidenum">
              <a:rPr lang="en-US" altLang="en-US" smtClean="0"/>
              <a:pPr/>
              <a:t>34</a:t>
            </a:fld>
            <a:endParaRPr lang="en-US" altLang="en-US" dirty="0"/>
          </a:p>
        </p:txBody>
      </p:sp>
      <p:sp>
        <p:nvSpPr>
          <p:cNvPr id="2" name="TextBox 1">
            <a:extLst>
              <a:ext uri="{FF2B5EF4-FFF2-40B4-BE49-F238E27FC236}">
                <a16:creationId xmlns:a16="http://schemas.microsoft.com/office/drawing/2014/main" id="{BD32BE40-726F-4196-AC4B-D2EF1B032D31}"/>
              </a:ext>
            </a:extLst>
          </p:cNvPr>
          <p:cNvSpPr txBox="1"/>
          <p:nvPr/>
        </p:nvSpPr>
        <p:spPr>
          <a:xfrm>
            <a:off x="660679" y="2057400"/>
            <a:ext cx="7391400" cy="830997"/>
          </a:xfrm>
          <a:prstGeom prst="rect">
            <a:avLst/>
          </a:prstGeom>
          <a:noFill/>
        </p:spPr>
        <p:txBody>
          <a:bodyPr wrap="square" rtlCol="0">
            <a:spAutoFit/>
          </a:bodyPr>
          <a:lstStyle/>
          <a:p>
            <a:pPr algn="ctr">
              <a:buNone/>
            </a:pPr>
            <a:r>
              <a:rPr lang="en-US" altLang="en-US" sz="2400" dirty="0"/>
              <a:t>Emergency services and critical infrastructure must be able to function during a national emergency.</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56FBA3B-2325-4A87-9133-9E55CE371E03}"/>
              </a:ext>
            </a:extLst>
          </p:cNvPr>
          <p:cNvSpPr>
            <a:spLocks noGrp="1"/>
          </p:cNvSpPr>
          <p:nvPr>
            <p:ph type="title"/>
          </p:nvPr>
        </p:nvSpPr>
        <p:spPr>
          <a:xfrm>
            <a:off x="533400" y="1211997"/>
            <a:ext cx="7772400" cy="609600"/>
          </a:xfrm>
        </p:spPr>
        <p:txBody>
          <a:bodyPr/>
          <a:lstStyle/>
          <a:p>
            <a:r>
              <a:rPr lang="en-US" altLang="en-US" sz="3200" dirty="0">
                <a:ea typeface="ＭＳ Ｐゴシック" panose="020B0600070205080204" pitchFamily="34" charset="-128"/>
              </a:rPr>
              <a:t>Community/Workplace Connection</a:t>
            </a:r>
          </a:p>
        </p:txBody>
      </p:sp>
      <p:sp>
        <p:nvSpPr>
          <p:cNvPr id="56323" name="Content Placeholder 2">
            <a:extLst>
              <a:ext uri="{FF2B5EF4-FFF2-40B4-BE49-F238E27FC236}">
                <a16:creationId xmlns:a16="http://schemas.microsoft.com/office/drawing/2014/main" id="{C401D7DD-C780-43E3-BE4F-C6DA30A5BCC5}"/>
              </a:ext>
            </a:extLst>
          </p:cNvPr>
          <p:cNvSpPr>
            <a:spLocks noGrp="1"/>
          </p:cNvSpPr>
          <p:nvPr>
            <p:ph sz="half" idx="1"/>
          </p:nvPr>
        </p:nvSpPr>
        <p:spPr>
          <a:xfrm>
            <a:off x="609600" y="2819400"/>
            <a:ext cx="3810000" cy="4038600"/>
          </a:xfrm>
        </p:spPr>
        <p:txBody>
          <a:bodyPr/>
          <a:lstStyle/>
          <a:p>
            <a:pPr>
              <a:buFontTx/>
              <a:buNone/>
            </a:pPr>
            <a:r>
              <a:rPr lang="en-US" altLang="en-US" sz="2000" u="sng" dirty="0">
                <a:ea typeface="ＭＳ Ｐゴシック" panose="020B0600070205080204" pitchFamily="34" charset="-128"/>
              </a:rPr>
              <a:t>Examples of work settings</a:t>
            </a:r>
          </a:p>
          <a:p>
            <a:r>
              <a:rPr lang="en-US" altLang="en-US" sz="2000" dirty="0">
                <a:ea typeface="ＭＳ Ｐゴシック" panose="020B0600070205080204" pitchFamily="34" charset="-128"/>
              </a:rPr>
              <a:t>schools </a:t>
            </a:r>
          </a:p>
          <a:p>
            <a:r>
              <a:rPr lang="en-US" altLang="en-US" sz="2000" dirty="0">
                <a:ea typeface="ＭＳ Ｐゴシック" panose="020B0600070205080204" pitchFamily="34" charset="-128"/>
              </a:rPr>
              <a:t>sports and arts events</a:t>
            </a:r>
          </a:p>
          <a:p>
            <a:r>
              <a:rPr lang="en-US" altLang="en-US" sz="2000" dirty="0">
                <a:ea typeface="ＭＳ Ｐゴシック" panose="020B0600070205080204" pitchFamily="34" charset="-128"/>
              </a:rPr>
              <a:t>social services</a:t>
            </a:r>
          </a:p>
          <a:p>
            <a:r>
              <a:rPr lang="en-US" altLang="en-US" sz="2000" dirty="0">
                <a:ea typeface="ＭＳ Ｐゴシック" panose="020B0600070205080204" pitchFamily="34" charset="-128"/>
              </a:rPr>
              <a:t>high density of coworkers</a:t>
            </a:r>
          </a:p>
          <a:p>
            <a:r>
              <a:rPr lang="en-US" altLang="en-US" sz="2000" dirty="0">
                <a:ea typeface="ＭＳ Ｐゴシック" panose="020B0600070205080204" pitchFamily="34" charset="-128"/>
              </a:rPr>
              <a:t>high contact with the general public including  retail</a:t>
            </a:r>
          </a:p>
        </p:txBody>
      </p:sp>
      <p:sp>
        <p:nvSpPr>
          <p:cNvPr id="56324" name="Content Placeholder 3">
            <a:extLst>
              <a:ext uri="{FF2B5EF4-FFF2-40B4-BE49-F238E27FC236}">
                <a16:creationId xmlns:a16="http://schemas.microsoft.com/office/drawing/2014/main" id="{9A24B554-8FEE-4095-9F0B-DA0332B9657A}"/>
              </a:ext>
            </a:extLst>
          </p:cNvPr>
          <p:cNvSpPr>
            <a:spLocks noGrp="1"/>
          </p:cNvSpPr>
          <p:nvPr>
            <p:ph sz="half" idx="2"/>
          </p:nvPr>
        </p:nvSpPr>
        <p:spPr>
          <a:xfrm>
            <a:off x="4572000" y="2819400"/>
            <a:ext cx="3810000" cy="4038600"/>
          </a:xfrm>
        </p:spPr>
        <p:txBody>
          <a:bodyPr/>
          <a:lstStyle/>
          <a:p>
            <a:pPr>
              <a:buFontTx/>
              <a:buNone/>
            </a:pPr>
            <a:r>
              <a:rPr lang="en-US" altLang="en-US" sz="2000" u="sng" dirty="0">
                <a:ea typeface="ＭＳ Ｐゴシック" panose="020B0600070205080204" pitchFamily="34" charset="-128"/>
              </a:rPr>
              <a:t>Examples of job activities</a:t>
            </a:r>
            <a:endParaRPr lang="en-US" altLang="en-US" sz="2000" dirty="0">
              <a:ea typeface="ＭＳ Ｐゴシック" panose="020B0600070205080204" pitchFamily="34" charset="-128"/>
            </a:endParaRPr>
          </a:p>
          <a:p>
            <a:r>
              <a:rPr lang="en-US" altLang="en-US" sz="2000" dirty="0">
                <a:ea typeface="ＭＳ Ｐゴシック" panose="020B0600070205080204" pitchFamily="34" charset="-128"/>
              </a:rPr>
              <a:t>classroom instruction</a:t>
            </a:r>
          </a:p>
          <a:p>
            <a:r>
              <a:rPr lang="en-US" altLang="en-US" sz="2000" dirty="0">
                <a:ea typeface="ＭＳ Ｐゴシック" panose="020B0600070205080204" pitchFamily="34" charset="-128"/>
              </a:rPr>
              <a:t>aiding clients </a:t>
            </a:r>
          </a:p>
          <a:p>
            <a:r>
              <a:rPr lang="en-US" altLang="en-US" sz="2000" dirty="0">
                <a:ea typeface="ＭＳ Ｐゴシック" panose="020B0600070205080204" pitchFamily="34" charset="-128"/>
              </a:rPr>
              <a:t>serving customers</a:t>
            </a:r>
          </a:p>
          <a:p>
            <a:pPr>
              <a:buFontTx/>
              <a:buNone/>
            </a:pPr>
            <a:endParaRPr lang="en-US" altLang="en-US" sz="2000" dirty="0">
              <a:ea typeface="ＭＳ Ｐゴシック" panose="020B0600070205080204" pitchFamily="34" charset="-128"/>
            </a:endParaRPr>
          </a:p>
          <a:p>
            <a:endParaRPr lang="en-US" altLang="en-US" sz="2000"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6B263E33-B66E-4D32-9419-030EC0F40877}"/>
              </a:ext>
            </a:extLst>
          </p:cNvPr>
          <p:cNvSpPr>
            <a:spLocks noGrp="1"/>
          </p:cNvSpPr>
          <p:nvPr>
            <p:ph type="sldNum" sz="quarter" idx="10"/>
          </p:nvPr>
        </p:nvSpPr>
        <p:spPr/>
        <p:txBody>
          <a:bodyPr/>
          <a:lstStyle/>
          <a:p>
            <a:fld id="{644431DD-724F-4159-B395-C12D4FF15CA8}" type="slidenum">
              <a:rPr lang="en-US" altLang="en-US" smtClean="0"/>
              <a:pPr/>
              <a:t>35</a:t>
            </a:fld>
            <a:endParaRPr lang="en-US" altLang="en-US" dirty="0"/>
          </a:p>
        </p:txBody>
      </p:sp>
      <p:pic>
        <p:nvPicPr>
          <p:cNvPr id="56325" name="Picture 5" descr="lady teaching three kids">
            <a:extLst>
              <a:ext uri="{FF2B5EF4-FFF2-40B4-BE49-F238E27FC236}">
                <a16:creationId xmlns:a16="http://schemas.microsoft.com/office/drawing/2014/main" id="{45BF1045-CA04-46EB-82BF-9E53DDA2E4F5}"/>
              </a:ext>
            </a:extLst>
          </p:cNvPr>
          <p:cNvPicPr>
            <a:picLocks noChangeAspect="1"/>
          </p:cNvPicPr>
          <p:nvPr/>
        </p:nvPicPr>
        <p:blipFill>
          <a:blip r:embed="rId3">
            <a:extLst>
              <a:ext uri="{28A0092B-C50C-407E-A947-70E740481C1C}">
                <a14:useLocalDpi xmlns:a14="http://schemas.microsoft.com/office/drawing/2010/main" val="0"/>
              </a:ext>
            </a:extLst>
          </a:blip>
          <a:srcRect t="16225" b="16225"/>
          <a:stretch>
            <a:fillRect/>
          </a:stretch>
        </p:blipFill>
        <p:spPr bwMode="auto">
          <a:xfrm>
            <a:off x="4800600" y="4495800"/>
            <a:ext cx="293295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4B12F73-AEA2-4B64-A2B7-F7F43ED00009}"/>
              </a:ext>
            </a:extLst>
          </p:cNvPr>
          <p:cNvSpPr txBox="1"/>
          <p:nvPr/>
        </p:nvSpPr>
        <p:spPr>
          <a:xfrm>
            <a:off x="609600" y="1905000"/>
            <a:ext cx="8077200" cy="769441"/>
          </a:xfrm>
          <a:prstGeom prst="rect">
            <a:avLst/>
          </a:prstGeom>
          <a:noFill/>
        </p:spPr>
        <p:txBody>
          <a:bodyPr wrap="square" rtlCol="0">
            <a:spAutoFit/>
          </a:bodyPr>
          <a:lstStyle/>
          <a:p>
            <a:pPr>
              <a:buNone/>
            </a:pPr>
            <a:r>
              <a:rPr lang="en-US" sz="2200" dirty="0">
                <a:latin typeface="+mn-lt"/>
              </a:rPr>
              <a:t>When a community outbreak occurs, any workplace or event location where people gather has a high potential for exposure.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0F2D29-4BC2-4F76-BA3F-BC8EB2E5D8CA}"/>
              </a:ext>
            </a:extLst>
          </p:cNvPr>
          <p:cNvSpPr>
            <a:spLocks noGrp="1"/>
          </p:cNvSpPr>
          <p:nvPr>
            <p:ph type="sldNum" sz="quarter" idx="10"/>
          </p:nvPr>
        </p:nvSpPr>
        <p:spPr/>
        <p:txBody>
          <a:bodyPr/>
          <a:lstStyle/>
          <a:p>
            <a:fld id="{E4D25CCA-84D6-4E84-B1C7-B334DD86A6AB}" type="slidenum">
              <a:rPr lang="en-US" altLang="en-US" smtClean="0"/>
              <a:pPr/>
              <a:t>36</a:t>
            </a:fld>
            <a:endParaRPr lang="en-US" altLang="en-US" dirty="0"/>
          </a:p>
        </p:txBody>
      </p:sp>
      <p:sp>
        <p:nvSpPr>
          <p:cNvPr id="58371" name="Content Placeholder 2">
            <a:extLst>
              <a:ext uri="{FF2B5EF4-FFF2-40B4-BE49-F238E27FC236}">
                <a16:creationId xmlns:a16="http://schemas.microsoft.com/office/drawing/2014/main" id="{D3D1F188-C7DF-4133-BE11-C134334840B4}"/>
              </a:ext>
            </a:extLst>
          </p:cNvPr>
          <p:cNvSpPr>
            <a:spLocks noGrp="1"/>
          </p:cNvSpPr>
          <p:nvPr>
            <p:ph idx="1"/>
          </p:nvPr>
        </p:nvSpPr>
        <p:spPr>
          <a:xfrm>
            <a:off x="685800" y="2819400"/>
            <a:ext cx="7772400" cy="3657600"/>
          </a:xfrm>
          <a:ln>
            <a:miter lim="800000"/>
            <a:headEnd/>
            <a:tailEnd/>
          </a:ln>
        </p:spPr>
        <p:txBody>
          <a:bodyPr numCol="2"/>
          <a:lstStyle/>
          <a:p>
            <a:pPr>
              <a:defRPr/>
            </a:pPr>
            <a:r>
              <a:rPr lang="en-US" sz="2000" dirty="0">
                <a:ea typeface="+mn-ea"/>
                <a:cs typeface="+mn-cs"/>
              </a:rPr>
              <a:t>Government Facilities</a:t>
            </a:r>
          </a:p>
          <a:p>
            <a:pPr>
              <a:defRPr/>
            </a:pPr>
            <a:r>
              <a:rPr lang="en-US" sz="2000" dirty="0">
                <a:ea typeface="+mn-ea"/>
                <a:cs typeface="+mn-cs"/>
              </a:rPr>
              <a:t>Dams</a:t>
            </a:r>
          </a:p>
          <a:p>
            <a:pPr>
              <a:defRPr/>
            </a:pPr>
            <a:r>
              <a:rPr lang="en-US" sz="2000" dirty="0">
                <a:ea typeface="+mn-ea"/>
                <a:cs typeface="+mn-cs"/>
              </a:rPr>
              <a:t>Commercial Facilities</a:t>
            </a:r>
          </a:p>
          <a:p>
            <a:pPr>
              <a:defRPr/>
            </a:pPr>
            <a:r>
              <a:rPr lang="en-US" sz="2000" dirty="0">
                <a:ea typeface="+mn-ea"/>
                <a:cs typeface="+mn-cs"/>
              </a:rPr>
              <a:t>Nuclear Power Plants</a:t>
            </a:r>
          </a:p>
          <a:p>
            <a:pPr>
              <a:defRPr/>
            </a:pPr>
            <a:r>
              <a:rPr lang="en-US" sz="2000" dirty="0">
                <a:ea typeface="+mn-ea"/>
                <a:cs typeface="+mn-cs"/>
              </a:rPr>
              <a:t>Food and Agriculture</a:t>
            </a:r>
          </a:p>
          <a:p>
            <a:pPr>
              <a:defRPr/>
            </a:pPr>
            <a:r>
              <a:rPr lang="en-US" sz="2000" dirty="0">
                <a:ea typeface="+mn-ea"/>
                <a:cs typeface="+mn-cs"/>
              </a:rPr>
              <a:t>Public Health and Healthcare</a:t>
            </a:r>
          </a:p>
          <a:p>
            <a:pPr>
              <a:defRPr/>
            </a:pPr>
            <a:r>
              <a:rPr lang="en-US" sz="2000" dirty="0">
                <a:ea typeface="+mn-ea"/>
                <a:cs typeface="+mn-cs"/>
              </a:rPr>
              <a:t>Banking and Finance</a:t>
            </a:r>
          </a:p>
          <a:p>
            <a:pPr>
              <a:defRPr/>
            </a:pPr>
            <a:r>
              <a:rPr lang="en-US" sz="2000" dirty="0">
                <a:ea typeface="+mn-ea"/>
                <a:cs typeface="+mn-cs"/>
              </a:rPr>
              <a:t>Chemical Manufacturing and Storage Facilities</a:t>
            </a:r>
          </a:p>
          <a:p>
            <a:pPr>
              <a:defRPr/>
            </a:pPr>
            <a:r>
              <a:rPr lang="en-US" sz="2000" dirty="0">
                <a:ea typeface="+mn-ea"/>
                <a:cs typeface="+mn-cs"/>
              </a:rPr>
              <a:t>Defense Industrial Base</a:t>
            </a:r>
          </a:p>
          <a:p>
            <a:pPr>
              <a:defRPr/>
            </a:pPr>
            <a:r>
              <a:rPr lang="en-US" sz="2000" dirty="0">
                <a:ea typeface="+mn-ea"/>
                <a:cs typeface="+mn-cs"/>
              </a:rPr>
              <a:t>Water</a:t>
            </a:r>
          </a:p>
          <a:p>
            <a:pPr>
              <a:defRPr/>
            </a:pPr>
            <a:r>
              <a:rPr lang="en-US" sz="2000" dirty="0">
                <a:ea typeface="+mn-ea"/>
                <a:cs typeface="+mn-cs"/>
              </a:rPr>
              <a:t>Energy</a:t>
            </a:r>
          </a:p>
          <a:p>
            <a:pPr>
              <a:defRPr/>
            </a:pPr>
            <a:r>
              <a:rPr lang="en-US" sz="2000" dirty="0">
                <a:ea typeface="+mn-ea"/>
                <a:cs typeface="+mn-cs"/>
              </a:rPr>
              <a:t>Emergency Services</a:t>
            </a:r>
          </a:p>
          <a:p>
            <a:pPr>
              <a:defRPr/>
            </a:pPr>
            <a:r>
              <a:rPr lang="en-US" sz="2000" dirty="0">
                <a:ea typeface="+mn-ea"/>
                <a:cs typeface="+mn-cs"/>
              </a:rPr>
              <a:t>Information Technology</a:t>
            </a:r>
          </a:p>
          <a:p>
            <a:pPr>
              <a:defRPr/>
            </a:pPr>
            <a:r>
              <a:rPr lang="en-US" sz="2000" dirty="0">
                <a:ea typeface="+mn-ea"/>
                <a:cs typeface="+mn-cs"/>
              </a:rPr>
              <a:t>Telecommunications</a:t>
            </a:r>
          </a:p>
          <a:p>
            <a:pPr>
              <a:defRPr/>
            </a:pPr>
            <a:r>
              <a:rPr lang="en-US" sz="2000" dirty="0">
                <a:ea typeface="+mn-ea"/>
                <a:cs typeface="+mn-cs"/>
              </a:rPr>
              <a:t>Postal and Shipping</a:t>
            </a:r>
          </a:p>
          <a:p>
            <a:pPr>
              <a:defRPr/>
            </a:pPr>
            <a:r>
              <a:rPr lang="en-US" sz="2000" dirty="0">
                <a:ea typeface="+mn-ea"/>
                <a:cs typeface="+mn-cs"/>
              </a:rPr>
              <a:t>Transportation</a:t>
            </a:r>
          </a:p>
          <a:p>
            <a:pPr marL="0" indent="0">
              <a:buNone/>
              <a:defRPr/>
            </a:pPr>
            <a:endParaRPr lang="en-US" sz="2000" dirty="0">
              <a:ea typeface="+mn-ea"/>
              <a:cs typeface="+mn-cs"/>
            </a:endParaRPr>
          </a:p>
        </p:txBody>
      </p:sp>
      <p:sp>
        <p:nvSpPr>
          <p:cNvPr id="2" name="TextBox 1">
            <a:extLst>
              <a:ext uri="{FF2B5EF4-FFF2-40B4-BE49-F238E27FC236}">
                <a16:creationId xmlns:a16="http://schemas.microsoft.com/office/drawing/2014/main" id="{E94173A8-38DE-4AF2-AF75-A2B5694B51A9}"/>
              </a:ext>
            </a:extLst>
          </p:cNvPr>
          <p:cNvSpPr txBox="1"/>
          <p:nvPr/>
        </p:nvSpPr>
        <p:spPr>
          <a:xfrm>
            <a:off x="323850" y="1828800"/>
            <a:ext cx="7981950" cy="1384995"/>
          </a:xfrm>
          <a:prstGeom prst="rect">
            <a:avLst/>
          </a:prstGeom>
          <a:noFill/>
        </p:spPr>
        <p:txBody>
          <a:bodyPr wrap="square" rtlCol="0">
            <a:spAutoFit/>
          </a:bodyPr>
          <a:lstStyle/>
          <a:p>
            <a:pPr algn="ctr">
              <a:buNone/>
            </a:pPr>
            <a:r>
              <a:rPr lang="en-US" altLang="en-US" sz="2800" b="1" dirty="0"/>
              <a:t>Keeping critical infrastructure and key resources operating is a priority!</a:t>
            </a:r>
            <a:br>
              <a:rPr lang="en-US" altLang="en-US" sz="2800" b="1" dirty="0"/>
            </a:br>
            <a:endParaRPr lang="en-US" sz="2800" b="1" dirty="0"/>
          </a:p>
        </p:txBody>
      </p:sp>
      <p:sp>
        <p:nvSpPr>
          <p:cNvPr id="64514" name="Title 1">
            <a:extLst>
              <a:ext uri="{FF2B5EF4-FFF2-40B4-BE49-F238E27FC236}">
                <a16:creationId xmlns:a16="http://schemas.microsoft.com/office/drawing/2014/main" id="{AB243649-CCA8-4D01-9291-D7E4A4C6389A}"/>
              </a:ext>
            </a:extLst>
          </p:cNvPr>
          <p:cNvSpPr>
            <a:spLocks noGrp="1"/>
          </p:cNvSpPr>
          <p:nvPr>
            <p:ph type="title"/>
          </p:nvPr>
        </p:nvSpPr>
        <p:spPr>
          <a:xfrm>
            <a:off x="685800" y="1135464"/>
            <a:ext cx="7772400" cy="685800"/>
          </a:xfrm>
        </p:spPr>
        <p:txBody>
          <a:bodyPr/>
          <a:lstStyle/>
          <a:p>
            <a:r>
              <a:rPr lang="en-US" altLang="en-US" dirty="0">
                <a:ea typeface="ＭＳ Ｐゴシック" panose="020B0600070205080204" pitchFamily="34" charset="-128"/>
              </a:rPr>
              <a:t>Critical infrastructure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94F5-5C7C-4900-912E-9F70E9056DD6}"/>
              </a:ext>
            </a:extLst>
          </p:cNvPr>
          <p:cNvSpPr>
            <a:spLocks noGrp="1"/>
          </p:cNvSpPr>
          <p:nvPr>
            <p:ph type="title"/>
          </p:nvPr>
        </p:nvSpPr>
        <p:spPr/>
        <p:txBody>
          <a:bodyPr/>
          <a:lstStyle/>
          <a:p>
            <a:r>
              <a:rPr lang="en-US" dirty="0"/>
              <a:t>Continuity of Operations (COOP)</a:t>
            </a:r>
          </a:p>
        </p:txBody>
      </p:sp>
      <p:sp>
        <p:nvSpPr>
          <p:cNvPr id="3" name="Content Placeholder 2">
            <a:extLst>
              <a:ext uri="{FF2B5EF4-FFF2-40B4-BE49-F238E27FC236}">
                <a16:creationId xmlns:a16="http://schemas.microsoft.com/office/drawing/2014/main" id="{DC3EA57F-FF07-4284-B521-307ADC9A7E38}"/>
              </a:ext>
            </a:extLst>
          </p:cNvPr>
          <p:cNvSpPr>
            <a:spLocks noGrp="1"/>
          </p:cNvSpPr>
          <p:nvPr>
            <p:ph idx="1"/>
          </p:nvPr>
        </p:nvSpPr>
        <p:spPr/>
        <p:txBody>
          <a:bodyPr/>
          <a:lstStyle/>
          <a:p>
            <a:r>
              <a:rPr lang="en-US" dirty="0"/>
              <a:t>All businesses and agencies should develop a strategy to overcome potential disruptions to operations for:</a:t>
            </a:r>
          </a:p>
          <a:p>
            <a:pPr lvl="1"/>
            <a:r>
              <a:rPr lang="en-US" dirty="0"/>
              <a:t>maintaining critical utilities and infrastructure; </a:t>
            </a:r>
          </a:p>
          <a:p>
            <a:pPr lvl="1"/>
            <a:r>
              <a:rPr lang="en-US" dirty="0"/>
              <a:t>rostering personnel with authority and knowledge of functions;</a:t>
            </a:r>
          </a:p>
          <a:p>
            <a:pPr lvl="1"/>
            <a:r>
              <a:rPr lang="en-US" dirty="0"/>
              <a:t>policies that enable employees to work remotely;</a:t>
            </a:r>
          </a:p>
          <a:p>
            <a:pPr lvl="1"/>
            <a:r>
              <a:rPr lang="en-US" dirty="0"/>
              <a:t>communications with employees and customers, including during disruptions to usual services;</a:t>
            </a:r>
          </a:p>
          <a:p>
            <a:pPr lvl="1"/>
            <a:r>
              <a:rPr lang="en-US" dirty="0"/>
              <a:t>stockpiling supplies or developing multiple suppliers in the event of a supply chain disruption;</a:t>
            </a:r>
          </a:p>
          <a:p>
            <a:pPr lvl="1"/>
            <a:endParaRPr lang="en-US" dirty="0"/>
          </a:p>
        </p:txBody>
      </p:sp>
      <p:sp>
        <p:nvSpPr>
          <p:cNvPr id="4" name="Slide Number Placeholder 3">
            <a:extLst>
              <a:ext uri="{FF2B5EF4-FFF2-40B4-BE49-F238E27FC236}">
                <a16:creationId xmlns:a16="http://schemas.microsoft.com/office/drawing/2014/main" id="{923BE65E-6B91-4B95-B9D7-A0352FBEAEB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827608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9955-82A9-4094-B3F5-51FA3E6149E3}"/>
              </a:ext>
            </a:extLst>
          </p:cNvPr>
          <p:cNvSpPr>
            <a:spLocks noGrp="1"/>
          </p:cNvSpPr>
          <p:nvPr>
            <p:ph type="title"/>
          </p:nvPr>
        </p:nvSpPr>
        <p:spPr/>
        <p:txBody>
          <a:bodyPr/>
          <a:lstStyle/>
          <a:p>
            <a:r>
              <a:rPr lang="en-US" dirty="0"/>
              <a:t>Role of public health officials</a:t>
            </a:r>
          </a:p>
        </p:txBody>
      </p:sp>
      <p:sp>
        <p:nvSpPr>
          <p:cNvPr id="3" name="Content Placeholder 2">
            <a:extLst>
              <a:ext uri="{FF2B5EF4-FFF2-40B4-BE49-F238E27FC236}">
                <a16:creationId xmlns:a16="http://schemas.microsoft.com/office/drawing/2014/main" id="{F2259A7C-9CFC-4968-9507-B76257F5CA91}"/>
              </a:ext>
            </a:extLst>
          </p:cNvPr>
          <p:cNvSpPr>
            <a:spLocks noGrp="1"/>
          </p:cNvSpPr>
          <p:nvPr>
            <p:ph idx="1"/>
          </p:nvPr>
        </p:nvSpPr>
        <p:spPr/>
        <p:txBody>
          <a:bodyPr/>
          <a:lstStyle/>
          <a:p>
            <a:r>
              <a:rPr lang="en-US" dirty="0"/>
              <a:t>Case identification and containment.</a:t>
            </a:r>
          </a:p>
          <a:p>
            <a:r>
              <a:rPr lang="en-US" dirty="0"/>
              <a:t>Communication and education.</a:t>
            </a:r>
          </a:p>
          <a:p>
            <a:r>
              <a:rPr lang="en-US" dirty="0"/>
              <a:t>Contact tracing is when public health officers investigate contacts of a person who is infected to determine if they should be quarantined to prevent the spread of the virus.</a:t>
            </a:r>
          </a:p>
          <a:p>
            <a:r>
              <a:rPr lang="en-US" dirty="0"/>
              <a:t>Mitigation may include restrictions on public events and gatherings, transportation, and other activities.</a:t>
            </a:r>
          </a:p>
          <a:p>
            <a:r>
              <a:rPr lang="en-US" dirty="0"/>
              <a:t>Promote social distancing, staying out of places where people meet or gather, avoiding local public transportation if sick and maintaining distance (approximately 6 feet or 2 meters) from others.</a:t>
            </a:r>
          </a:p>
        </p:txBody>
      </p:sp>
      <p:sp>
        <p:nvSpPr>
          <p:cNvPr id="4" name="Slide Number Placeholder 3">
            <a:extLst>
              <a:ext uri="{FF2B5EF4-FFF2-40B4-BE49-F238E27FC236}">
                <a16:creationId xmlns:a16="http://schemas.microsoft.com/office/drawing/2014/main" id="{B082F221-86BC-4B9A-9CCE-3DA0943F609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722525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3C1807-6518-4645-8DEA-08492C368EB6}"/>
              </a:ext>
            </a:extLst>
          </p:cNvPr>
          <p:cNvSpPr>
            <a:spLocks noGrp="1"/>
          </p:cNvSpPr>
          <p:nvPr>
            <p:ph type="sldNum" sz="quarter" idx="10"/>
          </p:nvPr>
        </p:nvSpPr>
        <p:spPr/>
        <p:txBody>
          <a:bodyPr/>
          <a:lstStyle/>
          <a:p>
            <a:fld id="{0E834B45-6E73-43A0-B9C8-FCE158605DCB}" type="slidenum">
              <a:rPr lang="en-US" altLang="en-US" smtClean="0"/>
              <a:pPr/>
              <a:t>39</a:t>
            </a:fld>
            <a:endParaRPr lang="en-US" altLang="en-US" dirty="0"/>
          </a:p>
        </p:txBody>
      </p:sp>
      <p:pic>
        <p:nvPicPr>
          <p:cNvPr id="70659" name="Content Placeholder 4" descr="hospital bed">
            <a:extLst>
              <a:ext uri="{FF2B5EF4-FFF2-40B4-BE49-F238E27FC236}">
                <a16:creationId xmlns:a16="http://schemas.microsoft.com/office/drawing/2014/main" id="{32DA90AF-7B95-4130-B78B-B4CB52E6BD2A}"/>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9696" r="30777"/>
          <a:stretch/>
        </p:blipFill>
        <p:spPr>
          <a:xfrm>
            <a:off x="0" y="4191000"/>
            <a:ext cx="1955800" cy="2522538"/>
          </a:xfrm>
        </p:spPr>
      </p:pic>
      <p:sp>
        <p:nvSpPr>
          <p:cNvPr id="70658" name="Title 1">
            <a:extLst>
              <a:ext uri="{FF2B5EF4-FFF2-40B4-BE49-F238E27FC236}">
                <a16:creationId xmlns:a16="http://schemas.microsoft.com/office/drawing/2014/main" id="{EBEB8D79-F1A5-4B62-BA1E-4F821124ED3B}"/>
              </a:ext>
            </a:extLst>
          </p:cNvPr>
          <p:cNvSpPr>
            <a:spLocks noGrp="1"/>
          </p:cNvSpPr>
          <p:nvPr>
            <p:ph type="title"/>
          </p:nvPr>
        </p:nvSpPr>
        <p:spPr>
          <a:xfrm>
            <a:off x="381000" y="2220912"/>
            <a:ext cx="7772400" cy="1362075"/>
          </a:xfrm>
        </p:spPr>
        <p:txBody>
          <a:bodyPr/>
          <a:lstStyle/>
          <a:p>
            <a:r>
              <a:rPr lang="en-US" altLang="en-US" sz="3600" dirty="0">
                <a:ea typeface="ＭＳ Ｐゴシック" panose="020B0600070205080204" pitchFamily="34" charset="-128"/>
              </a:rPr>
              <a:t>Module 3:</a:t>
            </a:r>
            <a:br>
              <a:rPr lang="en-US" sz="3600" dirty="0"/>
            </a:br>
            <a:r>
              <a:rPr lang="en-US" altLang="en-US" sz="3600" dirty="0">
                <a:ea typeface="ＭＳ Ｐゴシック" panose="020B0600070205080204" pitchFamily="34" charset="-128"/>
              </a:rPr>
              <a:t>Methods to Prevent COVID-19 </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in the Workplace</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3DC9D61-2885-4CF9-B5CA-9FF59469474F}"/>
              </a:ext>
            </a:extLst>
          </p:cNvPr>
          <p:cNvSpPr>
            <a:spLocks noGrp="1"/>
          </p:cNvSpPr>
          <p:nvPr>
            <p:ph type="title"/>
          </p:nvPr>
        </p:nvSpPr>
        <p:spPr/>
        <p:txBody>
          <a:bodyPr/>
          <a:lstStyle/>
          <a:p>
            <a:r>
              <a:rPr lang="en-US" altLang="en-US" dirty="0">
                <a:ea typeface="ＭＳ Ｐゴシック" panose="020B0600070205080204" pitchFamily="34" charset="-128"/>
              </a:rPr>
              <a:t>Employer and worker responsibilities</a:t>
            </a:r>
          </a:p>
        </p:txBody>
      </p:sp>
      <p:sp>
        <p:nvSpPr>
          <p:cNvPr id="17411" name="Content Placeholder 2">
            <a:extLst>
              <a:ext uri="{FF2B5EF4-FFF2-40B4-BE49-F238E27FC236}">
                <a16:creationId xmlns:a16="http://schemas.microsoft.com/office/drawing/2014/main" id="{5B677C21-AEE0-4748-835C-0A3C683CE9C8}"/>
              </a:ext>
            </a:extLst>
          </p:cNvPr>
          <p:cNvSpPr>
            <a:spLocks noGrp="1"/>
          </p:cNvSpPr>
          <p:nvPr>
            <p:ph idx="1"/>
          </p:nvPr>
        </p:nvSpPr>
        <p:spPr/>
        <p:txBody>
          <a:bodyPr/>
          <a:lstStyle/>
          <a:p>
            <a:pPr>
              <a:buFontTx/>
              <a:buNone/>
            </a:pPr>
            <a:r>
              <a:rPr lang="en-US" altLang="en-US" sz="2000" dirty="0">
                <a:ea typeface="ＭＳ Ｐゴシック" panose="020B0600070205080204" pitchFamily="34" charset="-128"/>
              </a:rPr>
              <a:t>Employers and workers have responsibilities under the OSH Act.</a:t>
            </a:r>
          </a:p>
          <a:p>
            <a:pPr>
              <a:buFontTx/>
              <a:buNone/>
            </a:pPr>
            <a:r>
              <a:rPr lang="en-US" altLang="en-US" sz="2000" dirty="0">
                <a:ea typeface="ＭＳ Ｐゴシック" panose="020B0600070205080204" pitchFamily="34" charset="-128"/>
              </a:rPr>
              <a:t> • The Occupational Safety and Health Act requires that employers   provide a safe and healthy workplace free of recognized hazards and follow OSHA standards. Employers’ responsibilities also include providing training, medical examinations and recordkeeping. </a:t>
            </a:r>
          </a:p>
          <a:p>
            <a:pPr marL="169863" indent="-169863">
              <a:buFontTx/>
              <a:buNone/>
            </a:pPr>
            <a:r>
              <a:rPr lang="en-US" altLang="en-US" sz="2000" dirty="0">
                <a:ea typeface="ＭＳ Ｐゴシック" panose="020B0600070205080204" pitchFamily="34" charset="-128"/>
              </a:rPr>
              <a:t>• Workers should participate in the development and implementation of the employer’s safety and health policies and help ensure that they are appropriate and implemented. This includes promoting the use of all required gear and equipment; following safe work practices and reporting hazardous conditions. Workers have a right to report hazardous conditions to OSHA if employers do not fix them. </a:t>
            </a:r>
          </a:p>
        </p:txBody>
      </p:sp>
      <p:sp>
        <p:nvSpPr>
          <p:cNvPr id="2" name="Slide Number Placeholder 1">
            <a:extLst>
              <a:ext uri="{FF2B5EF4-FFF2-40B4-BE49-F238E27FC236}">
                <a16:creationId xmlns:a16="http://schemas.microsoft.com/office/drawing/2014/main" id="{A3A28738-D0AA-4166-BCE9-B3059922BCCD}"/>
              </a:ext>
            </a:extLst>
          </p:cNvPr>
          <p:cNvSpPr>
            <a:spLocks noGrp="1"/>
          </p:cNvSpPr>
          <p:nvPr>
            <p:ph type="sldNum" sz="quarter" idx="10"/>
          </p:nvPr>
        </p:nvSpPr>
        <p:spPr/>
        <p:txBody>
          <a:bodyPr/>
          <a:lstStyle/>
          <a:p>
            <a:fld id="{E4D25CCA-84D6-4E84-B1C7-B334DD86A6AB}" type="slidenum">
              <a:rPr lang="en-US" altLang="en-US" smtClean="0"/>
              <a:pPr/>
              <a:t>4</a:t>
            </a:fld>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person covering his sneeze">
            <a:extLst>
              <a:ext uri="{FF2B5EF4-FFF2-40B4-BE49-F238E27FC236}">
                <a16:creationId xmlns:a16="http://schemas.microsoft.com/office/drawing/2014/main" id="{63DEC49D-F0B7-4276-983A-D179415516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0" y="4207784"/>
            <a:ext cx="1993988" cy="2314858"/>
          </a:xfrm>
        </p:spPr>
      </p:pic>
      <p:sp>
        <p:nvSpPr>
          <p:cNvPr id="4" name="Slide Number Placeholder 3">
            <a:extLst>
              <a:ext uri="{FF2B5EF4-FFF2-40B4-BE49-F238E27FC236}">
                <a16:creationId xmlns:a16="http://schemas.microsoft.com/office/drawing/2014/main" id="{011008D0-74A7-4DAB-BB0D-360D074D7BAD}"/>
              </a:ext>
            </a:extLst>
          </p:cNvPr>
          <p:cNvSpPr>
            <a:spLocks noGrp="1"/>
          </p:cNvSpPr>
          <p:nvPr>
            <p:ph type="sldNum" sz="quarter" idx="10"/>
          </p:nvPr>
        </p:nvSpPr>
        <p:spPr/>
        <p:txBody>
          <a:bodyPr/>
          <a:lstStyle/>
          <a:p>
            <a:fld id="{0E834B45-6E73-43A0-B9C8-FCE158605DCB}" type="slidenum">
              <a:rPr lang="en-US" altLang="en-US" smtClean="0"/>
              <a:pPr/>
              <a:t>40</a:t>
            </a:fld>
            <a:endParaRPr lang="en-US" altLang="en-US" dirty="0"/>
          </a:p>
        </p:txBody>
      </p:sp>
      <p:pic>
        <p:nvPicPr>
          <p:cNvPr id="12" name="Picture 11" descr="hand washing">
            <a:extLst>
              <a:ext uri="{FF2B5EF4-FFF2-40B4-BE49-F238E27FC236}">
                <a16:creationId xmlns:a16="http://schemas.microsoft.com/office/drawing/2014/main" id="{AD518471-AD45-48DE-9AE8-5684566FD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257" y="4196287"/>
            <a:ext cx="2065472" cy="2340479"/>
          </a:xfrm>
          <a:prstGeom prst="rect">
            <a:avLst/>
          </a:prstGeom>
        </p:spPr>
      </p:pic>
      <p:pic>
        <p:nvPicPr>
          <p:cNvPr id="13" name="Picture 12" descr="man cleaning window">
            <a:extLst>
              <a:ext uri="{FF2B5EF4-FFF2-40B4-BE49-F238E27FC236}">
                <a16:creationId xmlns:a16="http://schemas.microsoft.com/office/drawing/2014/main" id="{ABDADE01-F0A4-44BD-AA5F-2DF539861AC9}"/>
              </a:ext>
            </a:extLst>
          </p:cNvPr>
          <p:cNvPicPr>
            <a:picLocks noChangeAspect="1"/>
          </p:cNvPicPr>
          <p:nvPr/>
        </p:nvPicPr>
        <p:blipFill>
          <a:blip r:embed="rId5"/>
          <a:stretch>
            <a:fillRect/>
          </a:stretch>
        </p:blipFill>
        <p:spPr>
          <a:xfrm>
            <a:off x="3344728" y="4196288"/>
            <a:ext cx="2065472" cy="2326354"/>
          </a:xfrm>
          <a:prstGeom prst="rect">
            <a:avLst/>
          </a:prstGeom>
        </p:spPr>
      </p:pic>
      <p:sp>
        <p:nvSpPr>
          <p:cNvPr id="6" name="Content Placeholder 5">
            <a:extLst>
              <a:ext uri="{FF2B5EF4-FFF2-40B4-BE49-F238E27FC236}">
                <a16:creationId xmlns:a16="http://schemas.microsoft.com/office/drawing/2014/main" id="{61BCC69F-6AB5-4364-8A0E-3139989B2C96}"/>
              </a:ext>
            </a:extLst>
          </p:cNvPr>
          <p:cNvSpPr>
            <a:spLocks noGrp="1"/>
          </p:cNvSpPr>
          <p:nvPr>
            <p:ph sz="half" idx="1"/>
          </p:nvPr>
        </p:nvSpPr>
        <p:spPr>
          <a:xfrm>
            <a:off x="609600" y="2020047"/>
            <a:ext cx="8153400" cy="3810000"/>
          </a:xfrm>
        </p:spPr>
        <p:txBody>
          <a:bodyPr/>
          <a:lstStyle/>
          <a:p>
            <a:r>
              <a:rPr lang="en-US" dirty="0"/>
              <a:t>Preparing for the threat.</a:t>
            </a:r>
          </a:p>
          <a:p>
            <a:r>
              <a:rPr lang="en-US" dirty="0"/>
              <a:t>Implementing preventive measures.</a:t>
            </a:r>
          </a:p>
          <a:p>
            <a:r>
              <a:rPr lang="en-US" dirty="0"/>
              <a:t>Implementing the continuity of operations plan.</a:t>
            </a:r>
          </a:p>
          <a:p>
            <a:r>
              <a:rPr lang="en-US" dirty="0"/>
              <a:t>Managing business recovery post-epidemic.</a:t>
            </a:r>
          </a:p>
        </p:txBody>
      </p:sp>
      <p:sp>
        <p:nvSpPr>
          <p:cNvPr id="5" name="Title 4">
            <a:extLst>
              <a:ext uri="{FF2B5EF4-FFF2-40B4-BE49-F238E27FC236}">
                <a16:creationId xmlns:a16="http://schemas.microsoft.com/office/drawing/2014/main" id="{D56B0490-986E-4453-81A6-AFEC989CC55E}"/>
              </a:ext>
            </a:extLst>
          </p:cNvPr>
          <p:cNvSpPr>
            <a:spLocks noGrp="1"/>
          </p:cNvSpPr>
          <p:nvPr>
            <p:ph type="title"/>
          </p:nvPr>
        </p:nvSpPr>
        <p:spPr/>
        <p:txBody>
          <a:bodyPr/>
          <a:lstStyle/>
          <a:p>
            <a:r>
              <a:rPr lang="en-US" sz="2400" dirty="0"/>
              <a:t>Key steps for managing epidemics in the workplace</a:t>
            </a:r>
          </a:p>
        </p:txBody>
      </p:sp>
    </p:spTree>
    <p:extLst>
      <p:ext uri="{BB962C8B-B14F-4D97-AF65-F5344CB8AC3E}">
        <p14:creationId xmlns:p14="http://schemas.microsoft.com/office/powerpoint/2010/main" val="3762083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0DDC-F6D6-4FAE-ABDE-536D091769D5}"/>
              </a:ext>
            </a:extLst>
          </p:cNvPr>
          <p:cNvSpPr>
            <a:spLocks noGrp="1"/>
          </p:cNvSpPr>
          <p:nvPr>
            <p:ph type="title"/>
          </p:nvPr>
        </p:nvSpPr>
        <p:spPr/>
        <p:txBody>
          <a:bodyPr/>
          <a:lstStyle/>
          <a:p>
            <a:r>
              <a:rPr lang="en-US" sz="2800" dirty="0"/>
              <a:t>Community spread can impact any workplace</a:t>
            </a:r>
          </a:p>
        </p:txBody>
      </p:sp>
      <p:sp>
        <p:nvSpPr>
          <p:cNvPr id="3" name="Content Placeholder 2">
            <a:extLst>
              <a:ext uri="{FF2B5EF4-FFF2-40B4-BE49-F238E27FC236}">
                <a16:creationId xmlns:a16="http://schemas.microsoft.com/office/drawing/2014/main" id="{1A900A8A-A015-43A5-A688-24B476C34891}"/>
              </a:ext>
            </a:extLst>
          </p:cNvPr>
          <p:cNvSpPr>
            <a:spLocks noGrp="1"/>
          </p:cNvSpPr>
          <p:nvPr>
            <p:ph idx="1"/>
          </p:nvPr>
        </p:nvSpPr>
        <p:spPr/>
        <p:txBody>
          <a:bodyPr/>
          <a:lstStyle/>
          <a:p>
            <a:r>
              <a:rPr lang="en-US" dirty="0"/>
              <a:t>Mitigation may include shutting down events and worksites where people gather.</a:t>
            </a:r>
          </a:p>
          <a:p>
            <a:r>
              <a:rPr lang="en-US" dirty="0"/>
              <a:t>For example, the National Basketball Association suspended its season on March 11, 2020.</a:t>
            </a:r>
          </a:p>
          <a:p>
            <a:r>
              <a:rPr lang="en-US" dirty="0"/>
              <a:t>Many universities and colleges have ended onsite classes and have moved to online learning.</a:t>
            </a:r>
          </a:p>
          <a:p>
            <a:r>
              <a:rPr lang="en-US" dirty="0"/>
              <a:t>Workers at stadiums, arts centers, and other places where people gather may be impacted.</a:t>
            </a:r>
          </a:p>
        </p:txBody>
      </p:sp>
      <p:sp>
        <p:nvSpPr>
          <p:cNvPr id="4" name="Slide Number Placeholder 3">
            <a:extLst>
              <a:ext uri="{FF2B5EF4-FFF2-40B4-BE49-F238E27FC236}">
                <a16:creationId xmlns:a16="http://schemas.microsoft.com/office/drawing/2014/main" id="{88F84809-72A5-4E26-8F0E-3512E4258567}"/>
              </a:ext>
            </a:extLst>
          </p:cNvPr>
          <p:cNvSpPr>
            <a:spLocks noGrp="1"/>
          </p:cNvSpPr>
          <p:nvPr>
            <p:ph type="sldNum" sz="quarter" idx="10"/>
          </p:nvPr>
        </p:nvSpPr>
        <p:spPr/>
        <p:txBody>
          <a:bodyPr/>
          <a:lstStyle/>
          <a:p>
            <a:fld id="{E4D25CCA-84D6-4E84-B1C7-B334DD86A6AB}" type="slidenum">
              <a:rPr lang="en-US" altLang="en-US" smtClean="0"/>
              <a:pPr/>
              <a:t>41</a:t>
            </a:fld>
            <a:endParaRPr lang="en-US" altLang="en-US" dirty="0"/>
          </a:p>
        </p:txBody>
      </p:sp>
    </p:spTree>
    <p:extLst>
      <p:ext uri="{BB962C8B-B14F-4D97-AF65-F5344CB8AC3E}">
        <p14:creationId xmlns:p14="http://schemas.microsoft.com/office/powerpoint/2010/main" val="2780763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F173-0A54-41DD-9547-E0F5DD1CBA86}"/>
              </a:ext>
            </a:extLst>
          </p:cNvPr>
          <p:cNvSpPr>
            <a:spLocks noGrp="1"/>
          </p:cNvSpPr>
          <p:nvPr>
            <p:ph type="title"/>
          </p:nvPr>
        </p:nvSpPr>
        <p:spPr/>
        <p:txBody>
          <a:bodyPr/>
          <a:lstStyle/>
          <a:p>
            <a:r>
              <a:rPr lang="en-US" dirty="0"/>
              <a:t>Consider the impact on workers	</a:t>
            </a:r>
          </a:p>
        </p:txBody>
      </p:sp>
      <p:sp>
        <p:nvSpPr>
          <p:cNvPr id="3" name="Content Placeholder 2">
            <a:extLst>
              <a:ext uri="{FF2B5EF4-FFF2-40B4-BE49-F238E27FC236}">
                <a16:creationId xmlns:a16="http://schemas.microsoft.com/office/drawing/2014/main" id="{8F597BAE-9AE8-4124-865B-5D7FC0F59105}"/>
              </a:ext>
            </a:extLst>
          </p:cNvPr>
          <p:cNvSpPr>
            <a:spLocks noGrp="1"/>
          </p:cNvSpPr>
          <p:nvPr>
            <p:ph idx="1"/>
          </p:nvPr>
        </p:nvSpPr>
        <p:spPr/>
        <p:txBody>
          <a:bodyPr/>
          <a:lstStyle/>
          <a:p>
            <a:r>
              <a:rPr lang="en-US" dirty="0"/>
              <a:t>Will a worker be paid if their workplace shuts down or they are quarantined?</a:t>
            </a:r>
          </a:p>
          <a:p>
            <a:r>
              <a:rPr lang="en-US" dirty="0"/>
              <a:t>What can be done for workers who are sick but have no paid sick leave?</a:t>
            </a:r>
          </a:p>
          <a:p>
            <a:r>
              <a:rPr lang="en-US" dirty="0"/>
              <a:t>How can workers cope with the impact if their child’s school is shut down or their child is placed in quarantine?</a:t>
            </a:r>
          </a:p>
          <a:p>
            <a:r>
              <a:rPr lang="en-US" dirty="0"/>
              <a:t>What can be done for low wage and immigrant workers who have no access to healthcare?</a:t>
            </a:r>
          </a:p>
          <a:p>
            <a:r>
              <a:rPr lang="en-US" dirty="0"/>
              <a:t>Other impacts?</a:t>
            </a:r>
          </a:p>
        </p:txBody>
      </p:sp>
      <p:sp>
        <p:nvSpPr>
          <p:cNvPr id="4" name="Slide Number Placeholder 3">
            <a:extLst>
              <a:ext uri="{FF2B5EF4-FFF2-40B4-BE49-F238E27FC236}">
                <a16:creationId xmlns:a16="http://schemas.microsoft.com/office/drawing/2014/main" id="{6D542A60-063E-4B61-B00A-D633CA63050A}"/>
              </a:ext>
            </a:extLst>
          </p:cNvPr>
          <p:cNvSpPr>
            <a:spLocks noGrp="1"/>
          </p:cNvSpPr>
          <p:nvPr>
            <p:ph type="sldNum" sz="quarter" idx="10"/>
          </p:nvPr>
        </p:nvSpPr>
        <p:spPr/>
        <p:txBody>
          <a:bodyPr/>
          <a:lstStyle/>
          <a:p>
            <a:fld id="{E4D25CCA-84D6-4E84-B1C7-B334DD86A6AB}" type="slidenum">
              <a:rPr lang="en-US" altLang="en-US" smtClean="0"/>
              <a:pPr/>
              <a:t>42</a:t>
            </a:fld>
            <a:endParaRPr lang="en-US" altLang="en-US" dirty="0"/>
          </a:p>
        </p:txBody>
      </p:sp>
    </p:spTree>
    <p:extLst>
      <p:ext uri="{BB962C8B-B14F-4D97-AF65-F5344CB8AC3E}">
        <p14:creationId xmlns:p14="http://schemas.microsoft.com/office/powerpoint/2010/main" val="1893879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E317EF-9DF4-4038-8883-C620B32DDB46}"/>
              </a:ext>
            </a:extLst>
          </p:cNvPr>
          <p:cNvSpPr>
            <a:spLocks noGrp="1"/>
          </p:cNvSpPr>
          <p:nvPr>
            <p:ph type="sldNum" sz="quarter" idx="10"/>
          </p:nvPr>
        </p:nvSpPr>
        <p:spPr/>
        <p:txBody>
          <a:bodyPr/>
          <a:lstStyle/>
          <a:p>
            <a:fld id="{E4D25CCA-84D6-4E84-B1C7-B334DD86A6AB}" type="slidenum">
              <a:rPr lang="en-US" altLang="en-US" smtClean="0"/>
              <a:pPr/>
              <a:t>43</a:t>
            </a:fld>
            <a:endParaRPr lang="en-US" altLang="en-US" dirty="0"/>
          </a:p>
        </p:txBody>
      </p:sp>
      <p:pic>
        <p:nvPicPr>
          <p:cNvPr id="5" name="Picture 4" descr="Person sneezing into elbow">
            <a:extLst>
              <a:ext uri="{FF2B5EF4-FFF2-40B4-BE49-F238E27FC236}">
                <a16:creationId xmlns:a16="http://schemas.microsoft.com/office/drawing/2014/main" id="{61F298FF-25AE-4C35-8926-E86B1F213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5181600"/>
            <a:ext cx="3143250" cy="1457325"/>
          </a:xfrm>
          <a:prstGeom prst="rect">
            <a:avLst/>
          </a:prstGeom>
        </p:spPr>
      </p:pic>
      <p:sp>
        <p:nvSpPr>
          <p:cNvPr id="72707" name="Content Placeholder 4">
            <a:extLst>
              <a:ext uri="{FF2B5EF4-FFF2-40B4-BE49-F238E27FC236}">
                <a16:creationId xmlns:a16="http://schemas.microsoft.com/office/drawing/2014/main" id="{42FF70A9-AEE3-4102-90C1-063CBDB0AEEC}"/>
              </a:ext>
            </a:extLst>
          </p:cNvPr>
          <p:cNvSpPr>
            <a:spLocks noGrp="1"/>
          </p:cNvSpPr>
          <p:nvPr>
            <p:ph idx="1"/>
          </p:nvPr>
        </p:nvSpPr>
        <p:spPr>
          <a:xfrm>
            <a:off x="609600" y="2057400"/>
            <a:ext cx="8686800" cy="3886200"/>
          </a:xfrm>
        </p:spPr>
        <p:txBody>
          <a:bodyPr/>
          <a:lstStyle/>
          <a:p>
            <a:r>
              <a:rPr lang="en-US" altLang="en-US" sz="2200" dirty="0">
                <a:ea typeface="ＭＳ Ｐゴシック" panose="020B0600070205080204" pitchFamily="34" charset="-128"/>
              </a:rPr>
              <a:t>Stay home when sick.</a:t>
            </a:r>
          </a:p>
          <a:p>
            <a:r>
              <a:rPr lang="en-US" altLang="en-US" sz="2200" dirty="0">
                <a:ea typeface="ＭＳ Ｐゴシック" panose="020B0600070205080204" pitchFamily="34" charset="-128"/>
              </a:rPr>
              <a:t>Wash hands or use sanitizer frequently and after coughing, sneezing, blowing nose, and using the restroom.</a:t>
            </a:r>
          </a:p>
          <a:p>
            <a:r>
              <a:rPr lang="en-US" altLang="en-US" sz="2200" dirty="0">
                <a:ea typeface="ＭＳ Ｐゴシック" panose="020B0600070205080204" pitchFamily="34" charset="-128"/>
              </a:rPr>
              <a:t>Avoid touching your nose, mouth, &amp; eyes.</a:t>
            </a:r>
          </a:p>
          <a:p>
            <a:r>
              <a:rPr lang="en-US" altLang="en-US" sz="2200" dirty="0">
                <a:ea typeface="ＭＳ Ｐゴシック" panose="020B0600070205080204" pitchFamily="34" charset="-128"/>
              </a:rPr>
              <a:t>Cover coughs &amp; sneezes with tissues or do it in your sleeve.</a:t>
            </a:r>
          </a:p>
          <a:p>
            <a:r>
              <a:rPr lang="en-US" altLang="en-US" sz="2200" dirty="0">
                <a:ea typeface="ＭＳ Ｐゴシック" panose="020B0600070205080204" pitchFamily="34" charset="-128"/>
              </a:rPr>
              <a:t>Dispose of tissues in no-touch bins.</a:t>
            </a:r>
          </a:p>
          <a:p>
            <a:r>
              <a:rPr lang="en-US" altLang="en-US" sz="2200" dirty="0">
                <a:ea typeface="ＭＳ Ｐゴシック" panose="020B0600070205080204" pitchFamily="34" charset="-128"/>
              </a:rPr>
              <a:t>Avoid close contact with coworkers and customers.</a:t>
            </a:r>
          </a:p>
          <a:p>
            <a:r>
              <a:rPr lang="en-US" altLang="en-US" sz="2200" dirty="0">
                <a:ea typeface="ＭＳ Ｐゴシック" panose="020B0600070205080204" pitchFamily="34" charset="-128"/>
              </a:rPr>
              <a:t>Avoid shaking hands/wash hands after physical contact with others.</a:t>
            </a:r>
          </a:p>
          <a:p>
            <a:endParaRPr lang="en-US" altLang="en-US" sz="2200" dirty="0">
              <a:ea typeface="ＭＳ Ｐゴシック" panose="020B0600070205080204" pitchFamily="34" charset="-128"/>
            </a:endParaRPr>
          </a:p>
          <a:p>
            <a:endParaRPr lang="en-US" altLang="en-US" sz="2200" dirty="0">
              <a:ea typeface="ＭＳ Ｐゴシック" panose="020B0600070205080204" pitchFamily="34" charset="-128"/>
            </a:endParaRPr>
          </a:p>
          <a:p>
            <a:pPr marL="0" indent="0">
              <a:buNone/>
            </a:pPr>
            <a:endParaRPr lang="en-US" altLang="en-US" sz="2200" dirty="0">
              <a:ea typeface="ＭＳ Ｐゴシック" panose="020B0600070205080204" pitchFamily="34" charset="-128"/>
            </a:endParaRPr>
          </a:p>
          <a:p>
            <a:endParaRPr lang="en-US" altLang="en-US" sz="2200" dirty="0">
              <a:ea typeface="ＭＳ Ｐゴシック" panose="020B0600070205080204" pitchFamily="34" charset="-128"/>
            </a:endParaRPr>
          </a:p>
          <a:p>
            <a:endParaRPr lang="en-US" altLang="en-US" sz="2200" dirty="0">
              <a:ea typeface="ＭＳ Ｐゴシック" panose="020B0600070205080204" pitchFamily="34" charset="-128"/>
            </a:endParaRPr>
          </a:p>
        </p:txBody>
      </p:sp>
      <p:sp>
        <p:nvSpPr>
          <p:cNvPr id="72706" name="Title 1">
            <a:extLst>
              <a:ext uri="{FF2B5EF4-FFF2-40B4-BE49-F238E27FC236}">
                <a16:creationId xmlns:a16="http://schemas.microsoft.com/office/drawing/2014/main" id="{9C157EBE-65F3-42C5-AC71-83608ABB4D6A}"/>
              </a:ext>
            </a:extLst>
          </p:cNvPr>
          <p:cNvSpPr>
            <a:spLocks noGrp="1"/>
          </p:cNvSpPr>
          <p:nvPr>
            <p:ph type="title"/>
          </p:nvPr>
        </p:nvSpPr>
        <p:spPr>
          <a:xfrm>
            <a:off x="467229" y="1141511"/>
            <a:ext cx="8269827" cy="762000"/>
          </a:xfrm>
        </p:spPr>
        <p:txBody>
          <a:bodyPr/>
          <a:lstStyle/>
          <a:p>
            <a:pPr algn="ctr">
              <a:buNone/>
            </a:pPr>
            <a:r>
              <a:rPr lang="en-US" altLang="en-US" sz="2800" dirty="0"/>
              <a:t>Basic hygiene and social distancing</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66FC66-95B6-4857-8BAD-DE24B13BB280}"/>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pic>
        <p:nvPicPr>
          <p:cNvPr id="4" name="Picture 3" descr="&quot;&quot;">
            <a:extLst>
              <a:ext uri="{FF2B5EF4-FFF2-40B4-BE49-F238E27FC236}">
                <a16:creationId xmlns:a16="http://schemas.microsoft.com/office/drawing/2014/main" id="{CC641C79-78C7-43AA-8A51-790D7A5D6387}"/>
              </a:ext>
            </a:extLst>
          </p:cNvPr>
          <p:cNvPicPr>
            <a:picLocks noChangeAspect="1"/>
          </p:cNvPicPr>
          <p:nvPr/>
        </p:nvPicPr>
        <p:blipFill>
          <a:blip r:embed="rId3" cstate="print"/>
          <a:stretch>
            <a:fillRect/>
          </a:stretch>
        </p:blipFill>
        <p:spPr>
          <a:xfrm>
            <a:off x="304800" y="2847968"/>
            <a:ext cx="1691640" cy="1990164"/>
          </a:xfrm>
          <a:prstGeom prst="rect">
            <a:avLst/>
          </a:prstGeom>
        </p:spPr>
      </p:pic>
      <p:pic>
        <p:nvPicPr>
          <p:cNvPr id="7" name="Content Placeholder 6" descr="two people bumping elbows. ">
            <a:extLst>
              <a:ext uri="{FF2B5EF4-FFF2-40B4-BE49-F238E27FC236}">
                <a16:creationId xmlns:a16="http://schemas.microsoft.com/office/drawing/2014/main" id="{57F52C37-ACC4-4E17-AFDF-540D87182B0A}"/>
              </a:ext>
            </a:extLst>
          </p:cNvPr>
          <p:cNvPicPr>
            <a:picLocks noGrp="1" noChangeAspect="1"/>
          </p:cNvPicPr>
          <p:nvPr>
            <p:ph idx="1"/>
          </p:nvPr>
        </p:nvPicPr>
        <p:blipFill>
          <a:blip r:embed="rId4"/>
          <a:stretch>
            <a:fillRect/>
          </a:stretch>
        </p:blipFill>
        <p:spPr>
          <a:xfrm>
            <a:off x="2971800" y="2057400"/>
            <a:ext cx="3714286" cy="3704762"/>
          </a:xfrm>
          <a:prstGeom prst="rect">
            <a:avLst/>
          </a:prstGeom>
        </p:spPr>
      </p:pic>
      <p:sp>
        <p:nvSpPr>
          <p:cNvPr id="8" name="TextBox 7">
            <a:extLst>
              <a:ext uri="{FF2B5EF4-FFF2-40B4-BE49-F238E27FC236}">
                <a16:creationId xmlns:a16="http://schemas.microsoft.com/office/drawing/2014/main" id="{A4E21369-71A0-4C56-94D8-1E7C260B2046}"/>
              </a:ext>
            </a:extLst>
          </p:cNvPr>
          <p:cNvSpPr txBox="1"/>
          <p:nvPr/>
        </p:nvSpPr>
        <p:spPr>
          <a:xfrm>
            <a:off x="2362199" y="5798507"/>
            <a:ext cx="6838793" cy="677108"/>
          </a:xfrm>
          <a:prstGeom prst="rect">
            <a:avLst/>
          </a:prstGeom>
          <a:noFill/>
        </p:spPr>
        <p:txBody>
          <a:bodyPr wrap="square" rtlCol="0">
            <a:spAutoFit/>
          </a:bodyPr>
          <a:lstStyle/>
          <a:p>
            <a:pPr>
              <a:buNone/>
            </a:pPr>
            <a:r>
              <a:rPr lang="en-US" sz="1400" dirty="0"/>
              <a:t>Image courtesy of NUS University of Singapore, Yong Loo Lin School of Medicine</a:t>
            </a:r>
          </a:p>
          <a:p>
            <a:endParaRPr lang="en-US" dirty="0"/>
          </a:p>
        </p:txBody>
      </p:sp>
      <p:sp>
        <p:nvSpPr>
          <p:cNvPr id="2" name="Title 1">
            <a:extLst>
              <a:ext uri="{FF2B5EF4-FFF2-40B4-BE49-F238E27FC236}">
                <a16:creationId xmlns:a16="http://schemas.microsoft.com/office/drawing/2014/main" id="{BFC1B2F8-7532-4C54-A221-29D0A251205E}"/>
              </a:ext>
            </a:extLst>
          </p:cNvPr>
          <p:cNvSpPr>
            <a:spLocks noGrp="1"/>
          </p:cNvSpPr>
          <p:nvPr>
            <p:ph type="title"/>
          </p:nvPr>
        </p:nvSpPr>
        <p:spPr/>
        <p:txBody>
          <a:bodyPr/>
          <a:lstStyle/>
          <a:p>
            <a:r>
              <a:rPr lang="en-US" dirty="0"/>
              <a:t>STOP shaking hands!</a:t>
            </a:r>
          </a:p>
        </p:txBody>
      </p:sp>
    </p:spTree>
    <p:extLst>
      <p:ext uri="{BB962C8B-B14F-4D97-AF65-F5344CB8AC3E}">
        <p14:creationId xmlns:p14="http://schemas.microsoft.com/office/powerpoint/2010/main" val="1936254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0D0D8BAC-10E5-416B-AB17-6D3847C27C97}"/>
              </a:ext>
            </a:extLst>
          </p:cNvPr>
          <p:cNvSpPr>
            <a:spLocks noGrp="1"/>
          </p:cNvSpPr>
          <p:nvPr>
            <p:ph type="title"/>
          </p:nvPr>
        </p:nvSpPr>
        <p:spPr>
          <a:xfrm>
            <a:off x="533400" y="1137800"/>
            <a:ext cx="7772400" cy="685800"/>
          </a:xfrm>
        </p:spPr>
        <p:txBody>
          <a:bodyPr/>
          <a:lstStyle/>
          <a:p>
            <a:r>
              <a:rPr lang="en-US" altLang="en-US" sz="2800" dirty="0">
                <a:ea typeface="ＭＳ Ｐゴシック" panose="020B0600070205080204" pitchFamily="34" charset="-128"/>
              </a:rPr>
              <a:t>Key elements: COVID-19 workplace plan</a:t>
            </a:r>
          </a:p>
        </p:txBody>
      </p:sp>
      <p:sp>
        <p:nvSpPr>
          <p:cNvPr id="76803" name="Content Placeholder 2">
            <a:extLst>
              <a:ext uri="{FF2B5EF4-FFF2-40B4-BE49-F238E27FC236}">
                <a16:creationId xmlns:a16="http://schemas.microsoft.com/office/drawing/2014/main" id="{1BFC971F-0734-439D-A61D-5ADEA6580135}"/>
              </a:ext>
            </a:extLst>
          </p:cNvPr>
          <p:cNvSpPr>
            <a:spLocks noGrp="1"/>
          </p:cNvSpPr>
          <p:nvPr>
            <p:ph idx="1"/>
          </p:nvPr>
        </p:nvSpPr>
        <p:spPr>
          <a:xfrm>
            <a:off x="544830" y="1910200"/>
            <a:ext cx="7772400" cy="3810000"/>
          </a:xfrm>
        </p:spPr>
        <p:txBody>
          <a:bodyPr/>
          <a:lstStyle/>
          <a:p>
            <a:pPr eaLnBrk="1" hangingPunct="1"/>
            <a:r>
              <a:rPr lang="en-US" altLang="en-US" sz="2200" dirty="0">
                <a:ea typeface="ＭＳ Ｐゴシック" panose="020B0600070205080204" pitchFamily="34" charset="-128"/>
              </a:rPr>
              <a:t>Management leadership and employee participation</a:t>
            </a:r>
          </a:p>
          <a:p>
            <a:pPr eaLnBrk="1" hangingPunct="1"/>
            <a:r>
              <a:rPr lang="en-US" altLang="en-US" sz="2200" dirty="0">
                <a:ea typeface="ＭＳ Ｐゴシック" panose="020B0600070205080204" pitchFamily="34" charset="-128"/>
              </a:rPr>
              <a:t>Hazard identification and assessment</a:t>
            </a:r>
          </a:p>
          <a:p>
            <a:pPr eaLnBrk="1" hangingPunct="1"/>
            <a:r>
              <a:rPr lang="en-US" altLang="en-US" sz="2200" dirty="0">
                <a:ea typeface="ＭＳ Ｐゴシック" panose="020B0600070205080204" pitchFamily="34" charset="-128"/>
              </a:rPr>
              <a:t>Hazard prevention and control</a:t>
            </a:r>
          </a:p>
          <a:p>
            <a:pPr eaLnBrk="1" hangingPunct="1"/>
            <a:r>
              <a:rPr lang="en-US" altLang="en-US" sz="2200" dirty="0">
                <a:ea typeface="ＭＳ Ｐゴシック" panose="020B0600070205080204" pitchFamily="34" charset="-128"/>
              </a:rPr>
              <a:t>Education and training</a:t>
            </a:r>
          </a:p>
          <a:p>
            <a:pPr eaLnBrk="1" hangingPunct="1"/>
            <a:r>
              <a:rPr lang="en-US" altLang="en-US" sz="2200" dirty="0">
                <a:ea typeface="ＭＳ Ｐゴシック" panose="020B0600070205080204" pitchFamily="34" charset="-128"/>
              </a:rPr>
              <a:t>System evaluation and improvement</a:t>
            </a:r>
          </a:p>
          <a:p>
            <a:pPr eaLnBrk="1" hangingPunct="1"/>
            <a:r>
              <a:rPr lang="en-US" altLang="en-US" sz="2200" dirty="0">
                <a:ea typeface="ＭＳ Ｐゴシック" panose="020B0600070205080204" pitchFamily="34" charset="-128"/>
              </a:rPr>
              <a:t>Family preparedness</a:t>
            </a:r>
          </a:p>
          <a:p>
            <a:pPr eaLnBrk="1" hangingPunct="1">
              <a:spcBef>
                <a:spcPts val="500"/>
              </a:spcBef>
              <a:spcAft>
                <a:spcPts val="500"/>
              </a:spcAft>
            </a:pPr>
            <a:r>
              <a:rPr lang="en-US" altLang="en-US" sz="2200" dirty="0">
                <a:ea typeface="ＭＳ Ｐゴシック" panose="020B0600070205080204" pitchFamily="34" charset="-128"/>
              </a:rPr>
              <a:t>Plan for a pandemic with “increased severity”</a:t>
            </a:r>
          </a:p>
          <a:p>
            <a:pPr lvl="1" eaLnBrk="1" hangingPunct="1">
              <a:spcBef>
                <a:spcPts val="500"/>
              </a:spcBef>
              <a:spcAft>
                <a:spcPts val="500"/>
              </a:spcAft>
            </a:pPr>
            <a:r>
              <a:rPr lang="en-US" altLang="en-US" dirty="0">
                <a:ea typeface="ＭＳ Ｐゴシック" panose="020B0600070205080204" pitchFamily="34" charset="-128"/>
              </a:rPr>
              <a:t>CDC recommends planning for current severity and “increasing severity”</a:t>
            </a:r>
          </a:p>
          <a:p>
            <a:pPr eaLnBrk="1" hangingPunct="1"/>
            <a:endParaRPr lang="en-US" altLang="en-US" sz="2200"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7FBE09BA-25A1-4743-A6A0-DC8D31444D22}"/>
              </a:ext>
            </a:extLst>
          </p:cNvPr>
          <p:cNvSpPr>
            <a:spLocks noGrp="1"/>
          </p:cNvSpPr>
          <p:nvPr>
            <p:ph type="sldNum" sz="quarter" idx="10"/>
          </p:nvPr>
        </p:nvSpPr>
        <p:spPr/>
        <p:txBody>
          <a:bodyPr/>
          <a:lstStyle/>
          <a:p>
            <a:fld id="{E4D25CCA-84D6-4E84-B1C7-B334DD86A6AB}" type="slidenum">
              <a:rPr lang="en-US" altLang="en-US" smtClean="0"/>
              <a:pPr/>
              <a:t>45</a:t>
            </a:fld>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8D391B-DC3B-449B-88A8-0D627457C885}"/>
              </a:ext>
            </a:extLst>
          </p:cNvPr>
          <p:cNvSpPr>
            <a:spLocks noGrp="1"/>
          </p:cNvSpPr>
          <p:nvPr>
            <p:ph type="sldNum" sz="quarter" idx="10"/>
          </p:nvPr>
        </p:nvSpPr>
        <p:spPr/>
        <p:txBody>
          <a:bodyPr/>
          <a:lstStyle/>
          <a:p>
            <a:fld id="{E4D25CCA-84D6-4E84-B1C7-B334DD86A6AB}" type="slidenum">
              <a:rPr lang="en-US" altLang="en-US" smtClean="0"/>
              <a:pPr/>
              <a:t>46</a:t>
            </a:fld>
            <a:endParaRPr lang="en-US" altLang="en-US" dirty="0"/>
          </a:p>
        </p:txBody>
      </p:sp>
      <p:pic>
        <p:nvPicPr>
          <p:cNvPr id="8" name="Content Placeholder 7" descr="Hierarchy of Controls- Elimination, Substitution, Engineering Controls, Administrative Controls, and lastly PPE">
            <a:extLst>
              <a:ext uri="{FF2B5EF4-FFF2-40B4-BE49-F238E27FC236}">
                <a16:creationId xmlns:a16="http://schemas.microsoft.com/office/drawing/2014/main" id="{E799BA8D-DB38-4FD3-B2F2-D73173C38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3962" y="2438400"/>
            <a:ext cx="6116076" cy="4095750"/>
          </a:xfrm>
        </p:spPr>
      </p:pic>
      <p:sp>
        <p:nvSpPr>
          <p:cNvPr id="2" name="TextBox 1">
            <a:extLst>
              <a:ext uri="{FF2B5EF4-FFF2-40B4-BE49-F238E27FC236}">
                <a16:creationId xmlns:a16="http://schemas.microsoft.com/office/drawing/2014/main" id="{36823975-ECA5-4A57-B20C-61CB360E8FBD}"/>
              </a:ext>
            </a:extLst>
          </p:cNvPr>
          <p:cNvSpPr txBox="1"/>
          <p:nvPr/>
        </p:nvSpPr>
        <p:spPr>
          <a:xfrm>
            <a:off x="152401" y="1905000"/>
            <a:ext cx="8686800" cy="461665"/>
          </a:xfrm>
          <a:prstGeom prst="rect">
            <a:avLst/>
          </a:prstGeom>
          <a:noFill/>
        </p:spPr>
        <p:txBody>
          <a:bodyPr wrap="square" rtlCol="0">
            <a:spAutoFit/>
          </a:bodyPr>
          <a:lstStyle/>
          <a:p>
            <a:pPr algn="ctr">
              <a:buNone/>
            </a:pPr>
            <a:r>
              <a:rPr lang="en-US" altLang="en-US" sz="2400" b="1" dirty="0"/>
              <a:t>Start with the most effective method to protect workers.</a:t>
            </a:r>
            <a:endParaRPr lang="en-US" sz="2400" b="1" dirty="0"/>
          </a:p>
        </p:txBody>
      </p:sp>
      <p:sp>
        <p:nvSpPr>
          <p:cNvPr id="78850" name="Title 1">
            <a:extLst>
              <a:ext uri="{FF2B5EF4-FFF2-40B4-BE49-F238E27FC236}">
                <a16:creationId xmlns:a16="http://schemas.microsoft.com/office/drawing/2014/main" id="{9370AABC-6840-4C2E-9220-477E56B2B699}"/>
              </a:ext>
            </a:extLst>
          </p:cNvPr>
          <p:cNvSpPr>
            <a:spLocks noGrp="1"/>
          </p:cNvSpPr>
          <p:nvPr>
            <p:ph type="title"/>
          </p:nvPr>
        </p:nvSpPr>
        <p:spPr>
          <a:xfrm>
            <a:off x="579455" y="1143000"/>
            <a:ext cx="7772400" cy="762000"/>
          </a:xfrm>
        </p:spPr>
        <p:txBody>
          <a:bodyPr/>
          <a:lstStyle/>
          <a:p>
            <a:r>
              <a:rPr lang="en-US" altLang="en-US" dirty="0">
                <a:ea typeface="ＭＳ Ｐゴシック" panose="020B0600070205080204" pitchFamily="34" charset="-128"/>
              </a:rPr>
              <a:t>Protecting workers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1">
            <a:extLst>
              <a:ext uri="{FF2B5EF4-FFF2-40B4-BE49-F238E27FC236}">
                <a16:creationId xmlns:a16="http://schemas.microsoft.com/office/drawing/2014/main" id="{722D981D-980E-4EA5-B371-385DC4FAB5D6}"/>
              </a:ext>
            </a:extLst>
          </p:cNvPr>
          <p:cNvSpPr>
            <a:spLocks noGrp="1"/>
          </p:cNvSpPr>
          <p:nvPr>
            <p:ph type="title"/>
          </p:nvPr>
        </p:nvSpPr>
        <p:spPr/>
        <p:txBody>
          <a:bodyPr/>
          <a:lstStyle/>
          <a:p>
            <a:r>
              <a:rPr lang="en-US" altLang="en-US" dirty="0">
                <a:ea typeface="ＭＳ Ｐゴシック" panose="020B0600070205080204" pitchFamily="34" charset="-128"/>
              </a:rPr>
              <a:t>Engineering controls</a:t>
            </a:r>
          </a:p>
        </p:txBody>
      </p:sp>
      <p:sp>
        <p:nvSpPr>
          <p:cNvPr id="80899" name="Content Placeholder 12">
            <a:extLst>
              <a:ext uri="{FF2B5EF4-FFF2-40B4-BE49-F238E27FC236}">
                <a16:creationId xmlns:a16="http://schemas.microsoft.com/office/drawing/2014/main" id="{77AC5E11-51F0-491B-8E86-83816513CFED}"/>
              </a:ext>
            </a:extLst>
          </p:cNvPr>
          <p:cNvSpPr>
            <a:spLocks noGrp="1"/>
          </p:cNvSpPr>
          <p:nvPr>
            <p:ph sz="half" idx="1"/>
          </p:nvPr>
        </p:nvSpPr>
        <p:spPr/>
        <p:txBody>
          <a:bodyPr/>
          <a:lstStyle/>
          <a:p>
            <a:r>
              <a:rPr lang="en-US" altLang="en-US" dirty="0">
                <a:ea typeface="ＭＳ Ｐゴシック" panose="020B0600070205080204" pitchFamily="34" charset="-128"/>
              </a:rPr>
              <a:t>Ventilation</a:t>
            </a:r>
          </a:p>
          <a:p>
            <a:r>
              <a:rPr lang="en-US" altLang="en-US" dirty="0">
                <a:ea typeface="ＭＳ Ｐゴシック" panose="020B0600070205080204" pitchFamily="34" charset="-128"/>
              </a:rPr>
              <a:t>Drive through service</a:t>
            </a:r>
          </a:p>
          <a:p>
            <a:r>
              <a:rPr lang="en-US" altLang="en-US" dirty="0">
                <a:ea typeface="ＭＳ Ｐゴシック" panose="020B0600070205080204" pitchFamily="34" charset="-128"/>
              </a:rPr>
              <a:t>Plastic shields and other barriers</a:t>
            </a:r>
          </a:p>
          <a:p>
            <a:r>
              <a:rPr lang="en-US" altLang="en-US" dirty="0">
                <a:ea typeface="ＭＳ Ｐゴシック" panose="020B0600070205080204" pitchFamily="34" charset="-128"/>
              </a:rPr>
              <a:t>Sneeze guards</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pic>
        <p:nvPicPr>
          <p:cNvPr id="80900" name="Content Placeholder 5" descr="Lab worker working on assay trays ">
            <a:extLst>
              <a:ext uri="{FF2B5EF4-FFF2-40B4-BE49-F238E27FC236}">
                <a16:creationId xmlns:a16="http://schemas.microsoft.com/office/drawing/2014/main" id="{72019BBE-FDC6-4833-9A6E-924D3D1857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p:pic>
      <p:sp>
        <p:nvSpPr>
          <p:cNvPr id="2" name="Slide Number Placeholder 1">
            <a:extLst>
              <a:ext uri="{FF2B5EF4-FFF2-40B4-BE49-F238E27FC236}">
                <a16:creationId xmlns:a16="http://schemas.microsoft.com/office/drawing/2014/main" id="{33F18371-6876-4D49-A1E9-AC737E9FC706}"/>
              </a:ext>
            </a:extLst>
          </p:cNvPr>
          <p:cNvSpPr>
            <a:spLocks noGrp="1"/>
          </p:cNvSpPr>
          <p:nvPr>
            <p:ph type="sldNum" sz="quarter" idx="10"/>
          </p:nvPr>
        </p:nvSpPr>
        <p:spPr/>
        <p:txBody>
          <a:bodyPr/>
          <a:lstStyle/>
          <a:p>
            <a:fld id="{644431DD-724F-4159-B395-C12D4FF15CA8}" type="slidenum">
              <a:rPr lang="en-US" altLang="en-US" smtClean="0"/>
              <a:pPr/>
              <a:t>47</a:t>
            </a:fld>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E63B052-643F-4C42-ABB6-B5826CA7C316}"/>
              </a:ext>
            </a:extLst>
          </p:cNvPr>
          <p:cNvSpPr>
            <a:spLocks noGrp="1"/>
          </p:cNvSpPr>
          <p:nvPr>
            <p:ph type="title"/>
          </p:nvPr>
        </p:nvSpPr>
        <p:spPr>
          <a:xfrm>
            <a:off x="228600" y="1295400"/>
            <a:ext cx="8686800" cy="914400"/>
          </a:xfrm>
        </p:spPr>
        <p:txBody>
          <a:bodyPr/>
          <a:lstStyle/>
          <a:p>
            <a:pPr algn="ctr"/>
            <a:r>
              <a:rPr lang="en-US" altLang="en-US" dirty="0">
                <a:ea typeface="ＭＳ Ｐゴシック" panose="020B0600070205080204" pitchFamily="34" charset="-128"/>
              </a:rPr>
              <a:t>Engineering controls for high exposure potential jobs</a:t>
            </a:r>
          </a:p>
        </p:txBody>
      </p:sp>
      <p:sp>
        <p:nvSpPr>
          <p:cNvPr id="82947" name="Content Placeholder 2">
            <a:extLst>
              <a:ext uri="{FF2B5EF4-FFF2-40B4-BE49-F238E27FC236}">
                <a16:creationId xmlns:a16="http://schemas.microsoft.com/office/drawing/2014/main" id="{F6B93A8E-5E40-4C44-A1C5-8E2CD664336D}"/>
              </a:ext>
            </a:extLst>
          </p:cNvPr>
          <p:cNvSpPr>
            <a:spLocks noGrp="1"/>
          </p:cNvSpPr>
          <p:nvPr>
            <p:ph sz="half" idx="1"/>
          </p:nvPr>
        </p:nvSpPr>
        <p:spPr>
          <a:xfrm>
            <a:off x="457200" y="2590800"/>
            <a:ext cx="4038600" cy="3810000"/>
          </a:xfrm>
        </p:spPr>
        <p:txBody>
          <a:bodyPr/>
          <a:lstStyle/>
          <a:p>
            <a:pPr>
              <a:buFontTx/>
              <a:buNone/>
            </a:pPr>
            <a:r>
              <a:rPr lang="en-US" altLang="en-US" sz="2400" dirty="0">
                <a:ea typeface="ＭＳ Ｐゴシック" panose="020B0600070205080204" pitchFamily="34" charset="-128"/>
              </a:rPr>
              <a:t>Engineering controls for high-risk workers include:</a:t>
            </a:r>
          </a:p>
          <a:p>
            <a:pPr lvl="1"/>
            <a:r>
              <a:rPr lang="en-US" altLang="en-US" sz="2000" dirty="0">
                <a:ea typeface="ＭＳ Ｐゴシック" panose="020B0600070205080204" pitchFamily="34" charset="-128"/>
              </a:rPr>
              <a:t>Negative pressure isolation rooms </a:t>
            </a:r>
          </a:p>
          <a:p>
            <a:pPr lvl="1"/>
            <a:r>
              <a:rPr lang="en-US" altLang="en-US" sz="2000" dirty="0">
                <a:ea typeface="ＭＳ Ｐゴシック" panose="020B0600070205080204" pitchFamily="34" charset="-128"/>
              </a:rPr>
              <a:t>Biological safety cabinets HEPA filtration</a:t>
            </a:r>
          </a:p>
          <a:p>
            <a:pPr lvl="1"/>
            <a:r>
              <a:rPr lang="en-US" altLang="en-US" sz="2000" dirty="0">
                <a:ea typeface="ＭＳ Ｐゴシック" panose="020B0600070205080204" pitchFamily="34" charset="-128"/>
              </a:rPr>
              <a:t>UV irradiation systems</a:t>
            </a:r>
          </a:p>
        </p:txBody>
      </p:sp>
      <p:pic>
        <p:nvPicPr>
          <p:cNvPr id="82948" name="Content Placeholder 5" descr="Person wearing full face sticking needle in egg">
            <a:extLst>
              <a:ext uri="{FF2B5EF4-FFF2-40B4-BE49-F238E27FC236}">
                <a16:creationId xmlns:a16="http://schemas.microsoft.com/office/drawing/2014/main" id="{20E98267-E3B7-4FAB-A65A-B2D1BE600D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p:pic>
      <p:sp>
        <p:nvSpPr>
          <p:cNvPr id="2" name="Slide Number Placeholder 1">
            <a:extLst>
              <a:ext uri="{FF2B5EF4-FFF2-40B4-BE49-F238E27FC236}">
                <a16:creationId xmlns:a16="http://schemas.microsoft.com/office/drawing/2014/main" id="{9DF0B070-69CF-4834-9D28-907D2FCA6B1B}"/>
              </a:ext>
            </a:extLst>
          </p:cNvPr>
          <p:cNvSpPr>
            <a:spLocks noGrp="1"/>
          </p:cNvSpPr>
          <p:nvPr>
            <p:ph type="sldNum" sz="quarter" idx="10"/>
          </p:nvPr>
        </p:nvSpPr>
        <p:spPr/>
        <p:txBody>
          <a:bodyPr/>
          <a:lstStyle/>
          <a:p>
            <a:fld id="{644431DD-724F-4159-B395-C12D4FF15CA8}" type="slidenum">
              <a:rPr lang="en-US" altLang="en-US" smtClean="0"/>
              <a:pPr/>
              <a:t>48</a:t>
            </a:fld>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B57FB151-2FE2-4F04-A04A-8BC7C65E7FA2}"/>
              </a:ext>
            </a:extLst>
          </p:cNvPr>
          <p:cNvSpPr>
            <a:spLocks noGrp="1"/>
          </p:cNvSpPr>
          <p:nvPr>
            <p:ph type="title"/>
          </p:nvPr>
        </p:nvSpPr>
        <p:spPr/>
        <p:txBody>
          <a:bodyPr/>
          <a:lstStyle/>
          <a:p>
            <a:pPr algn="ctr"/>
            <a:r>
              <a:rPr lang="en-US" altLang="en-US" dirty="0">
                <a:ea typeface="ＭＳ Ｐゴシック" panose="020B0600070205080204" pitchFamily="34" charset="-128"/>
              </a:rPr>
              <a:t>Administrative controls and work practices to reduce exposure</a:t>
            </a:r>
          </a:p>
        </p:txBody>
      </p:sp>
      <p:pic>
        <p:nvPicPr>
          <p:cNvPr id="84996" name="Content Placeholder 5" descr="hand washing">
            <a:extLst>
              <a:ext uri="{FF2B5EF4-FFF2-40B4-BE49-F238E27FC236}">
                <a16:creationId xmlns:a16="http://schemas.microsoft.com/office/drawing/2014/main" id="{0CDC25C4-5F0A-42B0-9AB8-C4F1C55CB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7982" y="2438400"/>
            <a:ext cx="3352800" cy="3352800"/>
          </a:xfrm>
        </p:spPr>
      </p:pic>
      <p:sp>
        <p:nvSpPr>
          <p:cNvPr id="84995" name="Content Placeholder 3">
            <a:extLst>
              <a:ext uri="{FF2B5EF4-FFF2-40B4-BE49-F238E27FC236}">
                <a16:creationId xmlns:a16="http://schemas.microsoft.com/office/drawing/2014/main" id="{C2133905-F85E-4297-B9E4-A817BE6F21AA}"/>
              </a:ext>
            </a:extLst>
          </p:cNvPr>
          <p:cNvSpPr>
            <a:spLocks noGrp="1"/>
          </p:cNvSpPr>
          <p:nvPr>
            <p:ph sz="half" idx="2"/>
          </p:nvPr>
        </p:nvSpPr>
        <p:spPr>
          <a:xfrm>
            <a:off x="4038600" y="2291715"/>
            <a:ext cx="4724400" cy="3804285"/>
          </a:xfrm>
        </p:spPr>
        <p:txBody>
          <a:bodyPr/>
          <a:lstStyle/>
          <a:p>
            <a:r>
              <a:rPr lang="en-US" altLang="en-US" sz="2200" dirty="0">
                <a:ea typeface="ＭＳ Ｐゴシック" panose="020B0600070205080204" pitchFamily="34" charset="-128"/>
              </a:rPr>
              <a:t>Enable sick workers to stay home</a:t>
            </a:r>
          </a:p>
          <a:p>
            <a:r>
              <a:rPr lang="en-US" altLang="en-US" sz="2200" dirty="0">
                <a:ea typeface="ＭＳ Ｐゴシック" panose="020B0600070205080204" pitchFamily="34" charset="-128"/>
              </a:rPr>
              <a:t>Establish work from home policy</a:t>
            </a:r>
          </a:p>
          <a:p>
            <a:r>
              <a:rPr lang="en-US" altLang="en-US" sz="2200" dirty="0">
                <a:ea typeface="ＭＳ Ｐゴシック" panose="020B0600070205080204" pitchFamily="34" charset="-128"/>
              </a:rPr>
              <a:t>Minimizing contact among workers and clients</a:t>
            </a:r>
          </a:p>
          <a:p>
            <a:r>
              <a:rPr lang="en-US" altLang="en-US" sz="2200" dirty="0">
                <a:ea typeface="ＭＳ Ｐゴシック" panose="020B0600070205080204" pitchFamily="34" charset="-128"/>
              </a:rPr>
              <a:t>Discontinue non-essential travel</a:t>
            </a:r>
          </a:p>
          <a:p>
            <a:r>
              <a:rPr lang="en-US" altLang="en-US" sz="2200" dirty="0">
                <a:ea typeface="ＭＳ Ｐゴシック" panose="020B0600070205080204" pitchFamily="34" charset="-128"/>
              </a:rPr>
              <a:t>Limiting the number of staff present for high potential exposure tasks</a:t>
            </a:r>
          </a:p>
          <a:p>
            <a:r>
              <a:rPr lang="en-US" altLang="en-US" sz="2200" dirty="0">
                <a:ea typeface="ＭＳ Ｐゴシック" panose="020B0600070205080204" pitchFamily="34" charset="-128"/>
              </a:rPr>
              <a:t>Training</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FD6F7594-7D60-4DAD-8798-D1B242217576}"/>
              </a:ext>
            </a:extLst>
          </p:cNvPr>
          <p:cNvSpPr>
            <a:spLocks noGrp="1"/>
          </p:cNvSpPr>
          <p:nvPr>
            <p:ph type="sldNum" sz="quarter" idx="10"/>
          </p:nvPr>
        </p:nvSpPr>
        <p:spPr/>
        <p:txBody>
          <a:bodyPr/>
          <a:lstStyle/>
          <a:p>
            <a:fld id="{644431DD-724F-4159-B395-C12D4FF15CA8}" type="slidenum">
              <a:rPr lang="en-US" altLang="en-US" smtClean="0"/>
              <a:pPr/>
              <a:t>49</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E91B8D-92D7-467B-9C16-57DAA722BBB5}"/>
              </a:ext>
            </a:extLst>
          </p:cNvPr>
          <p:cNvSpPr>
            <a:spLocks noGrp="1"/>
          </p:cNvSpPr>
          <p:nvPr>
            <p:ph type="title"/>
          </p:nvPr>
        </p:nvSpPr>
        <p:spPr/>
        <p:txBody>
          <a:bodyPr/>
          <a:lstStyle/>
          <a:p>
            <a:r>
              <a:rPr lang="en-US" dirty="0"/>
              <a:t>Worldwide distribution map</a:t>
            </a:r>
          </a:p>
        </p:txBody>
      </p:sp>
      <p:sp>
        <p:nvSpPr>
          <p:cNvPr id="6" name="Slide Number Placeholder 5">
            <a:extLst>
              <a:ext uri="{FF2B5EF4-FFF2-40B4-BE49-F238E27FC236}">
                <a16:creationId xmlns:a16="http://schemas.microsoft.com/office/drawing/2014/main" id="{8B181F7C-E169-484C-8199-5F07492A52D9}"/>
              </a:ext>
            </a:extLst>
          </p:cNvPr>
          <p:cNvSpPr>
            <a:spLocks noGrp="1"/>
          </p:cNvSpPr>
          <p:nvPr>
            <p:ph type="sldNum" sz="quarter" idx="10"/>
          </p:nvPr>
        </p:nvSpPr>
        <p:spPr/>
        <p:txBody>
          <a:bodyPr/>
          <a:lstStyle/>
          <a:p>
            <a:fld id="{E4D25CCA-84D6-4E84-B1C7-B334DD86A6AB}" type="slidenum">
              <a:rPr lang="en-US" altLang="en-US" smtClean="0"/>
              <a:pPr/>
              <a:t>5</a:t>
            </a:fld>
            <a:endParaRPr lang="en-US" altLang="en-US" dirty="0"/>
          </a:p>
        </p:txBody>
      </p:sp>
      <p:sp>
        <p:nvSpPr>
          <p:cNvPr id="2" name="TextBox 1">
            <a:extLst>
              <a:ext uri="{FF2B5EF4-FFF2-40B4-BE49-F238E27FC236}">
                <a16:creationId xmlns:a16="http://schemas.microsoft.com/office/drawing/2014/main" id="{A7FBFDE6-B9EB-4DF9-B2EE-BC96CE7C57E3}"/>
              </a:ext>
            </a:extLst>
          </p:cNvPr>
          <p:cNvSpPr txBox="1"/>
          <p:nvPr/>
        </p:nvSpPr>
        <p:spPr>
          <a:xfrm>
            <a:off x="609600" y="6255082"/>
            <a:ext cx="8305800" cy="307777"/>
          </a:xfrm>
          <a:prstGeom prst="rect">
            <a:avLst/>
          </a:prstGeom>
          <a:noFill/>
        </p:spPr>
        <p:txBody>
          <a:bodyPr wrap="square" rtlCol="0">
            <a:spAutoFit/>
          </a:bodyPr>
          <a:lstStyle/>
          <a:p>
            <a:pPr>
              <a:buNone/>
            </a:pPr>
            <a:r>
              <a:rPr lang="en-US" sz="1400" dirty="0"/>
              <a:t>For current data see: </a:t>
            </a:r>
            <a:r>
              <a:rPr lang="en-US" sz="1400" dirty="0">
                <a:hlinkClick r:id="rId3"/>
              </a:rPr>
              <a:t>https://experience.arcgis.com/experience/685d0ace521648f8a5beeeee1b9125cd</a:t>
            </a:r>
            <a:endParaRPr lang="en-US" sz="1400" dirty="0"/>
          </a:p>
        </p:txBody>
      </p:sp>
      <p:pic>
        <p:nvPicPr>
          <p:cNvPr id="8" name="Content Placeholder 7" descr="Worldwide distribution map">
            <a:extLst>
              <a:ext uri="{FF2B5EF4-FFF2-40B4-BE49-F238E27FC236}">
                <a16:creationId xmlns:a16="http://schemas.microsoft.com/office/drawing/2014/main" id="{0BAFAC44-9EF0-4BD0-87E0-70E564EF385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0599" y="1905000"/>
            <a:ext cx="7415543" cy="4170586"/>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3E10-8B01-4B5B-AE1E-5033583219AF}"/>
              </a:ext>
            </a:extLst>
          </p:cNvPr>
          <p:cNvSpPr>
            <a:spLocks noGrp="1"/>
          </p:cNvSpPr>
          <p:nvPr>
            <p:ph type="title"/>
          </p:nvPr>
        </p:nvSpPr>
        <p:spPr/>
        <p:txBody>
          <a:bodyPr/>
          <a:lstStyle/>
          <a:p>
            <a:r>
              <a:rPr lang="en-US" dirty="0"/>
              <a:t>Additional administrative controls</a:t>
            </a:r>
          </a:p>
        </p:txBody>
      </p:sp>
      <p:sp>
        <p:nvSpPr>
          <p:cNvPr id="3" name="Content Placeholder 2">
            <a:extLst>
              <a:ext uri="{FF2B5EF4-FFF2-40B4-BE49-F238E27FC236}">
                <a16:creationId xmlns:a16="http://schemas.microsoft.com/office/drawing/2014/main" id="{4516A549-B2CC-48FC-BBE8-6228AC766998}"/>
              </a:ext>
            </a:extLst>
          </p:cNvPr>
          <p:cNvSpPr>
            <a:spLocks noGrp="1"/>
          </p:cNvSpPr>
          <p:nvPr>
            <p:ph sz="half" idx="1"/>
          </p:nvPr>
        </p:nvSpPr>
        <p:spPr>
          <a:xfrm>
            <a:off x="723900" y="4953000"/>
            <a:ext cx="7696200" cy="1752600"/>
          </a:xfrm>
        </p:spPr>
        <p:txBody>
          <a:bodyPr/>
          <a:lstStyle/>
          <a:p>
            <a:pPr marL="0" indent="0" algn="ctr">
              <a:buNone/>
            </a:pPr>
            <a:r>
              <a:rPr lang="en-US" dirty="0"/>
              <a:t>Soft barriers include use of tables, ropes, signs, and floor markings to maintain social distancing.</a:t>
            </a:r>
          </a:p>
        </p:txBody>
      </p:sp>
      <p:pic>
        <p:nvPicPr>
          <p:cNvPr id="9" name="Content Placeholder 8" descr="Sign showing some visitor precautions during COVID-19 outbreak">
            <a:extLst>
              <a:ext uri="{FF2B5EF4-FFF2-40B4-BE49-F238E27FC236}">
                <a16:creationId xmlns:a16="http://schemas.microsoft.com/office/drawing/2014/main" id="{F370792D-D420-4F97-9F80-7F6E18F5200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8800" y="1981200"/>
            <a:ext cx="5275384" cy="2743200"/>
          </a:xfrm>
          <a:ln w="19050">
            <a:solidFill>
              <a:schemeClr val="tx1"/>
            </a:solidFill>
          </a:ln>
        </p:spPr>
      </p:pic>
      <p:sp>
        <p:nvSpPr>
          <p:cNvPr id="4" name="Slide Number Placeholder 3">
            <a:extLst>
              <a:ext uri="{FF2B5EF4-FFF2-40B4-BE49-F238E27FC236}">
                <a16:creationId xmlns:a16="http://schemas.microsoft.com/office/drawing/2014/main" id="{DE5EEE82-4468-4894-A64F-C5938493DF1B}"/>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4431DD-724F-4159-B395-C12D4FF15CA8}"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2318290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1C794BA2-C59E-4016-82C0-0726FBC41C45}"/>
              </a:ext>
            </a:extLst>
          </p:cNvPr>
          <p:cNvSpPr>
            <a:spLocks noGrp="1"/>
          </p:cNvSpPr>
          <p:nvPr>
            <p:ph type="title"/>
          </p:nvPr>
        </p:nvSpPr>
        <p:spPr/>
        <p:txBody>
          <a:bodyPr/>
          <a:lstStyle/>
          <a:p>
            <a:r>
              <a:rPr lang="en-US" altLang="en-US" dirty="0">
                <a:ea typeface="ＭＳ Ｐゴシック" panose="020B0600070205080204" pitchFamily="34" charset="-128"/>
              </a:rPr>
              <a:t>Adjust policies to reduce exposures</a:t>
            </a:r>
          </a:p>
        </p:txBody>
      </p:sp>
      <p:sp>
        <p:nvSpPr>
          <p:cNvPr id="87043" name="Content Placeholder 2">
            <a:extLst>
              <a:ext uri="{FF2B5EF4-FFF2-40B4-BE49-F238E27FC236}">
                <a16:creationId xmlns:a16="http://schemas.microsoft.com/office/drawing/2014/main" id="{B3E475F8-6E62-4C7E-AD61-CA485804E4DA}"/>
              </a:ext>
            </a:extLst>
          </p:cNvPr>
          <p:cNvSpPr>
            <a:spLocks noGrp="1"/>
          </p:cNvSpPr>
          <p:nvPr>
            <p:ph sz="half" idx="1"/>
          </p:nvPr>
        </p:nvSpPr>
        <p:spPr>
          <a:xfrm>
            <a:off x="381000" y="2286000"/>
            <a:ext cx="4114800" cy="3810000"/>
          </a:xfrm>
        </p:spPr>
        <p:txBody>
          <a:bodyPr/>
          <a:lstStyle/>
          <a:p>
            <a:pPr>
              <a:buFontTx/>
              <a:buNone/>
            </a:pPr>
            <a:r>
              <a:rPr lang="en-US" altLang="en-US" sz="2400" dirty="0">
                <a:ea typeface="ＭＳ Ｐゴシック" panose="020B0600070205080204" pitchFamily="34" charset="-128"/>
              </a:rPr>
              <a:t>Policies that can help to reduce exposure to COVID-19 include:</a:t>
            </a:r>
          </a:p>
          <a:p>
            <a:r>
              <a:rPr lang="en-US" altLang="en-US" sz="2400" dirty="0">
                <a:ea typeface="ＭＳ Ｐゴシック" panose="020B0600070205080204" pitchFamily="34" charset="-128"/>
              </a:rPr>
              <a:t>Encouraging workers who are ill to stay home without fear of reprisals or loss of pay or benefits</a:t>
            </a:r>
          </a:p>
          <a:p>
            <a:r>
              <a:rPr lang="en-US" altLang="en-US" sz="2400" dirty="0">
                <a:ea typeface="ＭＳ Ｐゴシック" panose="020B0600070205080204" pitchFamily="34" charset="-128"/>
              </a:rPr>
              <a:t>Using email, phone, teleconferences instead of face-to-face contact</a:t>
            </a:r>
          </a:p>
          <a:p>
            <a:pPr>
              <a:buFontTx/>
              <a:buNone/>
            </a:pPr>
            <a:endParaRPr lang="en-US" altLang="en-US" sz="2000" dirty="0">
              <a:ea typeface="ＭＳ Ｐゴシック" panose="020B0600070205080204" pitchFamily="34" charset="-128"/>
            </a:endParaRPr>
          </a:p>
        </p:txBody>
      </p:sp>
      <p:pic>
        <p:nvPicPr>
          <p:cNvPr id="87044" name="Content Placeholder 5" descr="Person working on laptop">
            <a:extLst>
              <a:ext uri="{FF2B5EF4-FFF2-40B4-BE49-F238E27FC236}">
                <a16:creationId xmlns:a16="http://schemas.microsoft.com/office/drawing/2014/main" id="{22132828-FD86-4AFA-9A07-F2FDBA3AF9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p:pic>
      <p:sp>
        <p:nvSpPr>
          <p:cNvPr id="2" name="Slide Number Placeholder 1">
            <a:extLst>
              <a:ext uri="{FF2B5EF4-FFF2-40B4-BE49-F238E27FC236}">
                <a16:creationId xmlns:a16="http://schemas.microsoft.com/office/drawing/2014/main" id="{2B106873-DB41-4816-899E-68A74EC4A62F}"/>
              </a:ext>
            </a:extLst>
          </p:cNvPr>
          <p:cNvSpPr>
            <a:spLocks noGrp="1"/>
          </p:cNvSpPr>
          <p:nvPr>
            <p:ph type="sldNum" sz="quarter" idx="10"/>
          </p:nvPr>
        </p:nvSpPr>
        <p:spPr/>
        <p:txBody>
          <a:bodyPr/>
          <a:lstStyle/>
          <a:p>
            <a:fld id="{644431DD-724F-4159-B395-C12D4FF15CA8}" type="slidenum">
              <a:rPr lang="en-US" altLang="en-US" smtClean="0"/>
              <a:pPr/>
              <a:t>51</a:t>
            </a:fld>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BAD099-B316-EE4F-B71B-465B9CC7DC4E}" type="slidenum">
              <a:rPr lang="en-US" smtClean="0"/>
              <a:pPr>
                <a:defRPr/>
              </a:pPr>
              <a:t>52</a:t>
            </a:fld>
            <a:r>
              <a:rPr lang="en-US" dirty="0"/>
              <a:t>  </a:t>
            </a:r>
          </a:p>
        </p:txBody>
      </p:sp>
      <p:sp>
        <p:nvSpPr>
          <p:cNvPr id="3" name="Content Placeholder 2"/>
          <p:cNvSpPr>
            <a:spLocks noGrp="1"/>
          </p:cNvSpPr>
          <p:nvPr>
            <p:ph idx="1"/>
          </p:nvPr>
        </p:nvSpPr>
        <p:spPr>
          <a:solidFill>
            <a:schemeClr val="bg1"/>
          </a:solidFill>
        </p:spPr>
        <p:txBody>
          <a:bodyPr/>
          <a:lstStyle/>
          <a:p>
            <a:pPr marL="457200" indent="-457200">
              <a:buFont typeface="Arial" panose="020B0604020202020204" pitchFamily="34" charset="0"/>
              <a:buChar char="•"/>
            </a:pPr>
            <a:r>
              <a:rPr lang="en-US" sz="2800" dirty="0"/>
              <a:t>Where applicable, the OSHA PPE standard requires employers to:</a:t>
            </a:r>
          </a:p>
          <a:p>
            <a:pPr marL="736600" lvl="1" indent="-457200">
              <a:buFont typeface="Arial" panose="020B0604020202020204" pitchFamily="34" charset="0"/>
              <a:buChar char="•"/>
            </a:pPr>
            <a:r>
              <a:rPr lang="en-US" dirty="0"/>
              <a:t>Conduct an assessment for PPE</a:t>
            </a:r>
          </a:p>
          <a:p>
            <a:pPr marL="736600" lvl="1" indent="-457200">
              <a:buFont typeface="Arial" panose="020B0604020202020204" pitchFamily="34" charset="0"/>
              <a:buChar char="•"/>
            </a:pPr>
            <a:r>
              <a:rPr lang="en-US" dirty="0"/>
              <a:t>Provide PPE at no cost, appropriate to the hazard</a:t>
            </a:r>
          </a:p>
          <a:p>
            <a:pPr marL="736600" lvl="1" indent="-457200">
              <a:buFont typeface="Arial" panose="020B0604020202020204" pitchFamily="34" charset="0"/>
              <a:buChar char="•"/>
            </a:pPr>
            <a:r>
              <a:rPr lang="en-US" dirty="0"/>
              <a:t>Train employees on how to don (put on) and doff (take off) PPE</a:t>
            </a:r>
          </a:p>
          <a:p>
            <a:pPr marL="736600" lvl="1" indent="-457200">
              <a:buFont typeface="Arial" panose="020B0604020202020204" pitchFamily="34" charset="0"/>
              <a:buChar char="•"/>
            </a:pPr>
            <a:r>
              <a:rPr lang="en-US" dirty="0"/>
              <a:t>Train workers to maintain, store, and replace PPE</a:t>
            </a:r>
          </a:p>
          <a:p>
            <a:pPr marL="736600" lvl="1" indent="-457200">
              <a:buFont typeface="Arial" panose="020B0604020202020204" pitchFamily="34" charset="0"/>
              <a:buChar char="•"/>
            </a:pPr>
            <a:r>
              <a:rPr lang="en-US" dirty="0"/>
              <a:t>Provide medical evaluation and fit testing</a:t>
            </a:r>
          </a:p>
        </p:txBody>
      </p:sp>
      <p:pic>
        <p:nvPicPr>
          <p:cNvPr id="5" name="Picture 4" descr="OSHA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2600" y="1221479"/>
            <a:ext cx="2743200" cy="787522"/>
          </a:xfrm>
          <a:prstGeom prst="rect">
            <a:avLst/>
          </a:prstGeom>
        </p:spPr>
      </p:pic>
      <p:sp>
        <p:nvSpPr>
          <p:cNvPr id="6" name="Rectangle 5"/>
          <p:cNvSpPr/>
          <p:nvPr/>
        </p:nvSpPr>
        <p:spPr>
          <a:xfrm>
            <a:off x="1066800" y="6477000"/>
            <a:ext cx="7010400" cy="276999"/>
          </a:xfrm>
          <a:prstGeom prst="rect">
            <a:avLst/>
          </a:prstGeom>
        </p:spPr>
        <p:txBody>
          <a:bodyPr wrap="square">
            <a:spAutoFit/>
          </a:bodyPr>
          <a:lstStyle/>
          <a:p>
            <a:r>
              <a:rPr lang="en-US" sz="1200" dirty="0"/>
              <a:t>https://</a:t>
            </a:r>
            <a:r>
              <a:rPr lang="en-US" sz="1200" dirty="0">
                <a:hlinkClick r:id="rId4"/>
              </a:rPr>
              <a:t>www.osha.gov/pls/oshaweb/owadisp.show_document?p_id=9777&amp;p_table=STANDARDS</a:t>
            </a:r>
            <a:endParaRPr lang="en-US" sz="1200" dirty="0"/>
          </a:p>
        </p:txBody>
      </p:sp>
      <p:sp>
        <p:nvSpPr>
          <p:cNvPr id="2" name="Title 1"/>
          <p:cNvSpPr>
            <a:spLocks noGrp="1"/>
          </p:cNvSpPr>
          <p:nvPr>
            <p:ph type="title"/>
          </p:nvPr>
        </p:nvSpPr>
        <p:spPr/>
        <p:txBody>
          <a:bodyPr/>
          <a:lstStyle/>
          <a:p>
            <a:r>
              <a:rPr lang="en-US" dirty="0"/>
              <a:t>OSHA PPE standard</a:t>
            </a:r>
          </a:p>
        </p:txBody>
      </p:sp>
    </p:spTree>
    <p:extLst>
      <p:ext uri="{BB962C8B-B14F-4D97-AF65-F5344CB8AC3E}">
        <p14:creationId xmlns:p14="http://schemas.microsoft.com/office/powerpoint/2010/main" val="3750274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BAD099-B316-EE4F-B71B-465B9CC7DC4E}" type="slidenum">
              <a:rPr lang="en-US" smtClean="0"/>
              <a:pPr>
                <a:defRPr/>
              </a:pPr>
              <a:t>53</a:t>
            </a:fld>
            <a:r>
              <a:rPr lang="en-US" dirty="0"/>
              <a:t>  </a:t>
            </a:r>
          </a:p>
        </p:txBody>
      </p:sp>
      <p:sp>
        <p:nvSpPr>
          <p:cNvPr id="3" name="Content Placeholder 2"/>
          <p:cNvSpPr>
            <a:spLocks noGrp="1"/>
          </p:cNvSpPr>
          <p:nvPr>
            <p:ph sz="half" idx="1"/>
          </p:nvPr>
        </p:nvSpPr>
        <p:spPr>
          <a:xfrm>
            <a:off x="381000" y="1828800"/>
            <a:ext cx="4343400" cy="4191000"/>
          </a:xfrm>
        </p:spPr>
        <p:txBody>
          <a:bodyPr>
            <a:noAutofit/>
          </a:bodyPr>
          <a:lstStyle/>
          <a:p>
            <a:pPr marL="457200" indent="-457200">
              <a:buFont typeface="Arial" panose="020B0604020202020204" pitchFamily="34" charset="0"/>
              <a:buChar char="•"/>
            </a:pPr>
            <a:r>
              <a:rPr lang="en-US" sz="2200" dirty="0"/>
              <a:t>Employers should develop site specific decontamination procedures. </a:t>
            </a:r>
          </a:p>
          <a:p>
            <a:pPr marL="457200" indent="-457200"/>
            <a:r>
              <a:rPr lang="en-US" sz="2200" dirty="0"/>
              <a:t>Depending on the workplace, decontamination may require consultation with the health department or use of a consultant specializing in environmental cleanup</a:t>
            </a:r>
            <a:r>
              <a:rPr lang="en-US" sz="2400" dirty="0"/>
              <a:t>.</a:t>
            </a:r>
          </a:p>
          <a:p>
            <a:pPr marL="457200" indent="-457200">
              <a:buFont typeface="Arial" panose="020B0604020202020204" pitchFamily="34" charset="0"/>
              <a:buChar char="•"/>
            </a:pPr>
            <a:endParaRPr lang="en-US" sz="2400" dirty="0"/>
          </a:p>
        </p:txBody>
      </p:sp>
      <p:sp>
        <p:nvSpPr>
          <p:cNvPr id="8" name="Content Placeholder 7"/>
          <p:cNvSpPr>
            <a:spLocks noGrp="1"/>
          </p:cNvSpPr>
          <p:nvPr>
            <p:ph sz="half" idx="2"/>
          </p:nvPr>
        </p:nvSpPr>
        <p:spPr>
          <a:xfrm>
            <a:off x="4648200" y="1828800"/>
            <a:ext cx="3962400" cy="4572000"/>
          </a:xfrm>
        </p:spPr>
        <p:txBody>
          <a:bodyPr>
            <a:normAutofit/>
          </a:bodyPr>
          <a:lstStyle/>
          <a:p>
            <a:pPr marL="457200" indent="-457200"/>
            <a:r>
              <a:rPr lang="en-US" sz="2200" dirty="0"/>
              <a:t>Use of an EPA registered disinfectant effective is recommended.</a:t>
            </a:r>
          </a:p>
          <a:p>
            <a:pPr marL="457200" indent="-457200">
              <a:buFont typeface="Arial" panose="020B0604020202020204" pitchFamily="34" charset="0"/>
              <a:buChar char="•"/>
            </a:pPr>
            <a:r>
              <a:rPr lang="en-US" sz="2200" dirty="0"/>
              <a:t>Worker and building occupant protection is essential when cleaning and disinfecting contaminated surfaces to protect against the virus and adverse effects of the disinfectant.</a:t>
            </a:r>
          </a:p>
          <a:p>
            <a:endParaRPr lang="en-US" dirty="0"/>
          </a:p>
        </p:txBody>
      </p:sp>
      <p:sp>
        <p:nvSpPr>
          <p:cNvPr id="5" name="TextBox 4">
            <a:extLst>
              <a:ext uri="{FF2B5EF4-FFF2-40B4-BE49-F238E27FC236}">
                <a16:creationId xmlns:a16="http://schemas.microsoft.com/office/drawing/2014/main" id="{A47477DE-F4BE-4824-AB0C-532DA8E125AA}"/>
              </a:ext>
            </a:extLst>
          </p:cNvPr>
          <p:cNvSpPr txBox="1"/>
          <p:nvPr/>
        </p:nvSpPr>
        <p:spPr>
          <a:xfrm>
            <a:off x="228600" y="5983069"/>
            <a:ext cx="8153399" cy="646331"/>
          </a:xfrm>
          <a:prstGeom prst="rect">
            <a:avLst/>
          </a:prstGeom>
          <a:solidFill>
            <a:schemeClr val="bg1">
              <a:lumMod val="85000"/>
            </a:schemeClr>
          </a:solidFill>
        </p:spPr>
        <p:txBody>
          <a:bodyPr wrap="square" rtlCol="0">
            <a:spAutoFit/>
          </a:bodyPr>
          <a:lstStyle/>
          <a:p>
            <a:pPr algn="ctr">
              <a:buNone/>
            </a:pPr>
            <a:r>
              <a:rPr lang="en-US" sz="1800" b="1" dirty="0"/>
              <a:t>EPA List</a:t>
            </a:r>
            <a:r>
              <a:rPr lang="en-US" sz="1800" dirty="0"/>
              <a:t>: </a:t>
            </a:r>
            <a:r>
              <a:rPr lang="en-US" sz="1800" dirty="0">
                <a:hlinkClick r:id="rId3"/>
              </a:rPr>
              <a:t>https://www.epa.gov/pesticide-registration/list-n-disinfectants-use-against-sars-cov-2</a:t>
            </a:r>
            <a:endParaRPr lang="en-US" sz="2400" dirty="0"/>
          </a:p>
        </p:txBody>
      </p:sp>
      <p:sp>
        <p:nvSpPr>
          <p:cNvPr id="2" name="Title 1"/>
          <p:cNvSpPr>
            <a:spLocks noGrp="1"/>
          </p:cNvSpPr>
          <p:nvPr>
            <p:ph type="title"/>
          </p:nvPr>
        </p:nvSpPr>
        <p:spPr/>
        <p:txBody>
          <a:bodyPr/>
          <a:lstStyle/>
          <a:p>
            <a:r>
              <a:rPr lang="en-US" dirty="0"/>
              <a:t>Decontamination</a:t>
            </a:r>
          </a:p>
        </p:txBody>
      </p:sp>
    </p:spTree>
    <p:extLst>
      <p:ext uri="{BB962C8B-B14F-4D97-AF65-F5344CB8AC3E}">
        <p14:creationId xmlns:p14="http://schemas.microsoft.com/office/powerpoint/2010/main" val="2965051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9" name="Content Placeholder 7" descr="N95 respirator">
            <a:extLst>
              <a:ext uri="{FF2B5EF4-FFF2-40B4-BE49-F238E27FC236}">
                <a16:creationId xmlns:a16="http://schemas.microsoft.com/office/drawing/2014/main" id="{F5953902-8BFD-436E-B3EC-1AA7464A11D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2958" b="16268"/>
          <a:stretch/>
        </p:blipFill>
        <p:spPr>
          <a:xfrm>
            <a:off x="762000" y="3825625"/>
            <a:ext cx="3810000" cy="2696488"/>
          </a:xfrm>
        </p:spPr>
      </p:pic>
      <p:pic>
        <p:nvPicPr>
          <p:cNvPr id="93188" name="Content Placeholder 8" descr="Person wearing surgical mask">
            <a:extLst>
              <a:ext uri="{FF2B5EF4-FFF2-40B4-BE49-F238E27FC236}">
                <a16:creationId xmlns:a16="http://schemas.microsoft.com/office/drawing/2014/main" id="{1E90B167-1438-4682-B959-71EB676F4BC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3174422"/>
            <a:ext cx="3048000" cy="3048000"/>
          </a:xfrm>
        </p:spPr>
      </p:pic>
      <p:sp>
        <p:nvSpPr>
          <p:cNvPr id="3" name="Slide Number Placeholder 2">
            <a:extLst>
              <a:ext uri="{FF2B5EF4-FFF2-40B4-BE49-F238E27FC236}">
                <a16:creationId xmlns:a16="http://schemas.microsoft.com/office/drawing/2014/main" id="{73377E10-5A4F-4CE8-98AE-DAAFCEE9A0CF}"/>
              </a:ext>
            </a:extLst>
          </p:cNvPr>
          <p:cNvSpPr>
            <a:spLocks noGrp="1"/>
          </p:cNvSpPr>
          <p:nvPr>
            <p:ph type="sldNum" sz="quarter" idx="10"/>
          </p:nvPr>
        </p:nvSpPr>
        <p:spPr/>
        <p:txBody>
          <a:bodyPr/>
          <a:lstStyle/>
          <a:p>
            <a:fld id="{644431DD-724F-4159-B395-C12D4FF15CA8}" type="slidenum">
              <a:rPr lang="en-US" altLang="en-US" smtClean="0"/>
              <a:pPr/>
              <a:t>54</a:t>
            </a:fld>
            <a:endParaRPr lang="en-US" altLang="en-US" dirty="0"/>
          </a:p>
        </p:txBody>
      </p:sp>
      <p:sp>
        <p:nvSpPr>
          <p:cNvPr id="93187" name="TextBox 17">
            <a:extLst>
              <a:ext uri="{FF2B5EF4-FFF2-40B4-BE49-F238E27FC236}">
                <a16:creationId xmlns:a16="http://schemas.microsoft.com/office/drawing/2014/main" id="{9AAE5A0C-FFA7-47CA-9472-D2AE74402C1F}"/>
              </a:ext>
            </a:extLst>
          </p:cNvPr>
          <p:cNvSpPr txBox="1">
            <a:spLocks noChangeArrowheads="1"/>
          </p:cNvSpPr>
          <p:nvPr/>
        </p:nvSpPr>
        <p:spPr bwMode="auto">
          <a:xfrm>
            <a:off x="762000" y="3174422"/>
            <a:ext cx="396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a:buNone/>
            </a:pPr>
            <a:r>
              <a:rPr lang="en-US" altLang="en-US" sz="2000" baseline="0" dirty="0"/>
              <a:t>An N95 respirator is the minimum level of protection to prevent inhaling coronavirus.</a:t>
            </a:r>
            <a:endParaRPr lang="en-US" altLang="en-US" sz="2000" dirty="0"/>
          </a:p>
        </p:txBody>
      </p:sp>
      <p:sp>
        <p:nvSpPr>
          <p:cNvPr id="2" name="TextBox 1">
            <a:extLst>
              <a:ext uri="{FF2B5EF4-FFF2-40B4-BE49-F238E27FC236}">
                <a16:creationId xmlns:a16="http://schemas.microsoft.com/office/drawing/2014/main" id="{CE2EB516-6BE0-4ED3-AE8A-BD8FE21305AC}"/>
              </a:ext>
            </a:extLst>
          </p:cNvPr>
          <p:cNvSpPr txBox="1"/>
          <p:nvPr/>
        </p:nvSpPr>
        <p:spPr>
          <a:xfrm>
            <a:off x="685800" y="1981199"/>
            <a:ext cx="7696201" cy="954107"/>
          </a:xfrm>
          <a:prstGeom prst="rect">
            <a:avLst/>
          </a:prstGeom>
          <a:noFill/>
        </p:spPr>
        <p:txBody>
          <a:bodyPr wrap="square" rtlCol="0">
            <a:spAutoFit/>
          </a:bodyPr>
          <a:lstStyle/>
          <a:p>
            <a:pPr algn="ctr">
              <a:buNone/>
            </a:pPr>
            <a:r>
              <a:rPr lang="en-US" altLang="en-US" sz="2800" baseline="0" dirty="0"/>
              <a:t>Respirators are needed when there is a potential for aerosol transmission. </a:t>
            </a:r>
          </a:p>
        </p:txBody>
      </p:sp>
      <p:sp>
        <p:nvSpPr>
          <p:cNvPr id="93186" name="Title 6">
            <a:extLst>
              <a:ext uri="{FF2B5EF4-FFF2-40B4-BE49-F238E27FC236}">
                <a16:creationId xmlns:a16="http://schemas.microsoft.com/office/drawing/2014/main" id="{7DF97389-73E2-438C-8870-6F7E7CF67AB3}"/>
              </a:ext>
            </a:extLst>
          </p:cNvPr>
          <p:cNvSpPr>
            <a:spLocks noGrp="1"/>
          </p:cNvSpPr>
          <p:nvPr>
            <p:ph type="title"/>
          </p:nvPr>
        </p:nvSpPr>
        <p:spPr>
          <a:xfrm>
            <a:off x="381000" y="1148640"/>
            <a:ext cx="8686800" cy="914400"/>
          </a:xfrm>
        </p:spPr>
        <p:txBody>
          <a:bodyPr/>
          <a:lstStyle/>
          <a:p>
            <a:r>
              <a:rPr lang="en-US" altLang="en-US" dirty="0">
                <a:ea typeface="ＭＳ Ｐゴシック" panose="020B0600070205080204" pitchFamily="34" charset="-128"/>
              </a:rPr>
              <a:t>Respirators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3EA034-2B7B-4BA2-9143-438F4C201438}"/>
              </a:ext>
            </a:extLst>
          </p:cNvPr>
          <p:cNvSpPr>
            <a:spLocks noGrp="1"/>
          </p:cNvSpPr>
          <p:nvPr>
            <p:ph type="sldNum" sz="quarter" idx="10"/>
          </p:nvPr>
        </p:nvSpPr>
        <p:spPr/>
        <p:txBody>
          <a:bodyPr/>
          <a:lstStyle/>
          <a:p>
            <a:fld id="{644431DD-724F-4159-B395-C12D4FF15CA8}" type="slidenum">
              <a:rPr lang="en-US" altLang="en-US" smtClean="0"/>
              <a:pPr/>
              <a:t>55</a:t>
            </a:fld>
            <a:endParaRPr lang="en-US" altLang="en-US" dirty="0"/>
          </a:p>
        </p:txBody>
      </p:sp>
      <p:pic>
        <p:nvPicPr>
          <p:cNvPr id="9" name="Picture 8" descr="Elastomeric Full-face respirator ">
            <a:extLst>
              <a:ext uri="{FF2B5EF4-FFF2-40B4-BE49-F238E27FC236}">
                <a16:creationId xmlns:a16="http://schemas.microsoft.com/office/drawing/2014/main" id="{28D6DC85-A3CD-4A82-8F82-C52648918481}"/>
              </a:ext>
            </a:extLst>
          </p:cNvPr>
          <p:cNvPicPr>
            <a:picLocks noChangeAspect="1"/>
          </p:cNvPicPr>
          <p:nvPr/>
        </p:nvPicPr>
        <p:blipFill>
          <a:blip r:embed="rId3"/>
          <a:stretch>
            <a:fillRect/>
          </a:stretch>
        </p:blipFill>
        <p:spPr>
          <a:xfrm>
            <a:off x="6661129" y="4267200"/>
            <a:ext cx="2070142" cy="2006770"/>
          </a:xfrm>
          <a:prstGeom prst="rect">
            <a:avLst/>
          </a:prstGeom>
        </p:spPr>
      </p:pic>
      <p:pic>
        <p:nvPicPr>
          <p:cNvPr id="8" name="Picture 7" descr="Elastomeric Half-face respirator with HEPA Calrtridge">
            <a:extLst>
              <a:ext uri="{FF2B5EF4-FFF2-40B4-BE49-F238E27FC236}">
                <a16:creationId xmlns:a16="http://schemas.microsoft.com/office/drawing/2014/main" id="{3D4BD472-7149-458D-A4E9-88ED1FA56EA0}"/>
              </a:ext>
            </a:extLst>
          </p:cNvPr>
          <p:cNvPicPr>
            <a:picLocks noChangeAspect="1"/>
          </p:cNvPicPr>
          <p:nvPr/>
        </p:nvPicPr>
        <p:blipFill>
          <a:blip r:embed="rId4"/>
          <a:stretch>
            <a:fillRect/>
          </a:stretch>
        </p:blipFill>
        <p:spPr>
          <a:xfrm>
            <a:off x="5791200" y="1296794"/>
            <a:ext cx="2371550" cy="2065350"/>
          </a:xfrm>
          <a:prstGeom prst="rect">
            <a:avLst/>
          </a:prstGeom>
        </p:spPr>
      </p:pic>
      <p:sp>
        <p:nvSpPr>
          <p:cNvPr id="95235" name="Content Placeholder 2">
            <a:extLst>
              <a:ext uri="{FF2B5EF4-FFF2-40B4-BE49-F238E27FC236}">
                <a16:creationId xmlns:a16="http://schemas.microsoft.com/office/drawing/2014/main" id="{A85372B7-C103-416E-B1B8-57C6DE67024B}"/>
              </a:ext>
            </a:extLst>
          </p:cNvPr>
          <p:cNvSpPr>
            <a:spLocks noGrp="1"/>
          </p:cNvSpPr>
          <p:nvPr>
            <p:ph sz="half" idx="1"/>
          </p:nvPr>
        </p:nvSpPr>
        <p:spPr>
          <a:xfrm>
            <a:off x="419101" y="2042615"/>
            <a:ext cx="4457699" cy="2667000"/>
          </a:xfrm>
        </p:spPr>
        <p:txBody>
          <a:bodyPr/>
          <a:lstStyle/>
          <a:p>
            <a:pPr marL="0" indent="0">
              <a:buNone/>
            </a:pPr>
            <a:r>
              <a:rPr lang="en-US" altLang="en-US" sz="2200" dirty="0">
                <a:ea typeface="ＭＳ Ｐゴシック" panose="020B0600070205080204" pitchFamily="34" charset="-128"/>
              </a:rPr>
              <a:t>Advantages of reusable respirators:</a:t>
            </a:r>
          </a:p>
          <a:p>
            <a:pPr lvl="1"/>
            <a:r>
              <a:rPr lang="en-US" altLang="en-US" sz="1800" dirty="0">
                <a:ea typeface="ＭＳ Ｐゴシック" panose="020B0600070205080204" pitchFamily="34" charset="-128"/>
              </a:rPr>
              <a:t>Durability</a:t>
            </a:r>
          </a:p>
          <a:p>
            <a:pPr lvl="1"/>
            <a:r>
              <a:rPr lang="en-US" altLang="en-US" sz="1800" dirty="0">
                <a:ea typeface="ＭＳ Ｐゴシック" panose="020B0600070205080204" pitchFamily="34" charset="-128"/>
              </a:rPr>
              <a:t>Stand up to repeated cleaning &amp; disinfection</a:t>
            </a:r>
          </a:p>
          <a:p>
            <a:pPr lvl="1"/>
            <a:r>
              <a:rPr lang="en-US" altLang="en-US" sz="1800" dirty="0">
                <a:ea typeface="ＭＳ Ｐゴシック" panose="020B0600070205080204" pitchFamily="34" charset="-128"/>
              </a:rPr>
              <a:t>Maintain fit over time</a:t>
            </a:r>
          </a:p>
          <a:p>
            <a:pPr lvl="1"/>
            <a:r>
              <a:rPr lang="en-US" altLang="en-US" sz="1800" dirty="0">
                <a:ea typeface="ＭＳ Ｐゴシック" panose="020B0600070205080204" pitchFamily="34" charset="-128"/>
              </a:rPr>
              <a:t>Cost savings</a:t>
            </a:r>
          </a:p>
          <a:p>
            <a:r>
              <a:rPr lang="en-US" altLang="en-US" sz="2200" dirty="0">
                <a:ea typeface="ＭＳ Ｐゴシック" panose="020B0600070205080204" pitchFamily="34" charset="-128"/>
              </a:rPr>
              <a:t>Powered air-purifying respirator (PAPR)</a:t>
            </a:r>
          </a:p>
          <a:p>
            <a:r>
              <a:rPr lang="en-US" altLang="en-US" sz="2200" dirty="0">
                <a:ea typeface="ＭＳ Ｐゴシック" panose="020B0600070205080204" pitchFamily="34" charset="-128"/>
              </a:rPr>
              <a:t>Half or full-face elastomeric respirators</a:t>
            </a:r>
          </a:p>
        </p:txBody>
      </p:sp>
      <p:pic>
        <p:nvPicPr>
          <p:cNvPr id="10" name="Content Placeholder 9" descr="Powered Air purifying respirator">
            <a:extLst>
              <a:ext uri="{FF2B5EF4-FFF2-40B4-BE49-F238E27FC236}">
                <a16:creationId xmlns:a16="http://schemas.microsoft.com/office/drawing/2014/main" id="{35B290CC-DDED-4122-9429-CA1EF9F01C8E}"/>
              </a:ext>
            </a:extLst>
          </p:cNvPr>
          <p:cNvPicPr>
            <a:picLocks noGrp="1" noChangeAspect="1"/>
          </p:cNvPicPr>
          <p:nvPr>
            <p:ph sz="half" idx="2"/>
          </p:nvPr>
        </p:nvPicPr>
        <p:blipFill>
          <a:blip r:embed="rId5"/>
          <a:stretch>
            <a:fillRect/>
          </a:stretch>
        </p:blipFill>
        <p:spPr>
          <a:xfrm>
            <a:off x="4679860" y="3312451"/>
            <a:ext cx="2222680" cy="2057402"/>
          </a:xfrm>
          <a:prstGeom prst="rect">
            <a:avLst/>
          </a:prstGeom>
        </p:spPr>
      </p:pic>
      <p:sp>
        <p:nvSpPr>
          <p:cNvPr id="95234" name="Title 1">
            <a:extLst>
              <a:ext uri="{FF2B5EF4-FFF2-40B4-BE49-F238E27FC236}">
                <a16:creationId xmlns:a16="http://schemas.microsoft.com/office/drawing/2014/main" id="{C62E3643-46CF-48F1-8F86-ADDBB39FEAA4}"/>
              </a:ext>
            </a:extLst>
          </p:cNvPr>
          <p:cNvSpPr>
            <a:spLocks noGrp="1"/>
          </p:cNvSpPr>
          <p:nvPr>
            <p:ph type="title"/>
          </p:nvPr>
        </p:nvSpPr>
        <p:spPr>
          <a:xfrm>
            <a:off x="304800" y="1143000"/>
            <a:ext cx="8686800" cy="914400"/>
          </a:xfrm>
        </p:spPr>
        <p:txBody>
          <a:bodyPr/>
          <a:lstStyle/>
          <a:p>
            <a:r>
              <a:rPr lang="en-US" altLang="en-US" dirty="0">
                <a:ea typeface="ＭＳ Ｐゴシック" panose="020B0600070205080204" pitchFamily="34" charset="-128"/>
              </a:rPr>
              <a:t>Respirators (continued)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CC43F9-F448-485D-AD9B-F904C03663AA}"/>
              </a:ext>
            </a:extLst>
          </p:cNvPr>
          <p:cNvSpPr>
            <a:spLocks noGrp="1"/>
          </p:cNvSpPr>
          <p:nvPr>
            <p:ph type="sldNum" sz="quarter" idx="10"/>
          </p:nvPr>
        </p:nvSpPr>
        <p:spPr/>
        <p:txBody>
          <a:bodyPr/>
          <a:lstStyle/>
          <a:p>
            <a:fld id="{644431DD-724F-4159-B395-C12D4FF15CA8}" type="slidenum">
              <a:rPr lang="en-US" altLang="en-US" smtClean="0"/>
              <a:pPr/>
              <a:t>56</a:t>
            </a:fld>
            <a:endParaRPr lang="en-US" altLang="en-US" dirty="0"/>
          </a:p>
        </p:txBody>
      </p:sp>
      <p:pic>
        <p:nvPicPr>
          <p:cNvPr id="97284" name="Content Placeholder 5" descr="lady wearing surgical mask">
            <a:extLst>
              <a:ext uri="{FF2B5EF4-FFF2-40B4-BE49-F238E27FC236}">
                <a16:creationId xmlns:a16="http://schemas.microsoft.com/office/drawing/2014/main" id="{E384F45F-4A23-48B3-B029-B865DBDE88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p:pic>
      <p:sp>
        <p:nvSpPr>
          <p:cNvPr id="97283" name="Content Placeholder 2">
            <a:extLst>
              <a:ext uri="{FF2B5EF4-FFF2-40B4-BE49-F238E27FC236}">
                <a16:creationId xmlns:a16="http://schemas.microsoft.com/office/drawing/2014/main" id="{8D8172D5-A50C-4776-AB51-E579767F8D87}"/>
              </a:ext>
            </a:extLst>
          </p:cNvPr>
          <p:cNvSpPr>
            <a:spLocks noGrp="1"/>
          </p:cNvSpPr>
          <p:nvPr>
            <p:ph sz="half" idx="1"/>
          </p:nvPr>
        </p:nvSpPr>
        <p:spPr>
          <a:xfrm>
            <a:off x="662354" y="3195936"/>
            <a:ext cx="3810000" cy="3810000"/>
          </a:xfrm>
        </p:spPr>
        <p:txBody>
          <a:bodyPr/>
          <a:lstStyle/>
          <a:p>
            <a:pPr>
              <a:buFontTx/>
              <a:buNone/>
            </a:pPr>
            <a:r>
              <a:rPr lang="en-US" altLang="en-US" sz="2200" dirty="0">
                <a:ea typeface="ＭＳ Ｐゴシック" panose="020B0600070205080204" pitchFamily="34" charset="-128"/>
              </a:rPr>
              <a:t>Surgical masks </a:t>
            </a:r>
            <a:r>
              <a:rPr lang="en-US" altLang="en-US" sz="2200" b="1" u="sng" dirty="0">
                <a:ea typeface="ＭＳ Ｐゴシック" panose="020B0600070205080204" pitchFamily="34" charset="-128"/>
              </a:rPr>
              <a:t>do not</a:t>
            </a:r>
            <a:r>
              <a:rPr lang="en-US" altLang="en-US" sz="2200" dirty="0">
                <a:ea typeface="ＭＳ Ｐゴシック" panose="020B0600070205080204" pitchFamily="34" charset="-128"/>
              </a:rPr>
              <a:t>:</a:t>
            </a:r>
          </a:p>
          <a:p>
            <a:r>
              <a:rPr lang="en-US" altLang="en-US" sz="2200" dirty="0">
                <a:ea typeface="ＭＳ Ｐゴシック" panose="020B0600070205080204" pitchFamily="34" charset="-128"/>
              </a:rPr>
              <a:t>Fit tightly against the skin to form a seal</a:t>
            </a:r>
          </a:p>
          <a:p>
            <a:r>
              <a:rPr lang="en-US" altLang="en-US" sz="2200" dirty="0">
                <a:ea typeface="ＭＳ Ｐゴシック" panose="020B0600070205080204" pitchFamily="34" charset="-128"/>
              </a:rPr>
              <a:t>Filter tiny particles, such as viruses or bacteria that are in the air</a:t>
            </a:r>
          </a:p>
        </p:txBody>
      </p:sp>
      <p:sp>
        <p:nvSpPr>
          <p:cNvPr id="2" name="TextBox 1">
            <a:extLst>
              <a:ext uri="{FF2B5EF4-FFF2-40B4-BE49-F238E27FC236}">
                <a16:creationId xmlns:a16="http://schemas.microsoft.com/office/drawing/2014/main" id="{864FC69A-11BC-4203-B129-7E98E2CD0CA4}"/>
              </a:ext>
            </a:extLst>
          </p:cNvPr>
          <p:cNvSpPr txBox="1"/>
          <p:nvPr/>
        </p:nvSpPr>
        <p:spPr>
          <a:xfrm>
            <a:off x="762001" y="1993612"/>
            <a:ext cx="7467600" cy="584775"/>
          </a:xfrm>
          <a:prstGeom prst="rect">
            <a:avLst/>
          </a:prstGeom>
          <a:noFill/>
        </p:spPr>
        <p:txBody>
          <a:bodyPr wrap="square" rtlCol="0">
            <a:spAutoFit/>
          </a:bodyPr>
          <a:lstStyle/>
          <a:p>
            <a:pPr algn="ctr">
              <a:buNone/>
            </a:pPr>
            <a:r>
              <a:rPr lang="en-US" altLang="en-US" sz="3200" b="1" dirty="0">
                <a:latin typeface="+mn-lt"/>
              </a:rPr>
              <a:t>Surgical masks are not respirators!</a:t>
            </a:r>
            <a:endParaRPr lang="en-US" sz="3200" b="1" dirty="0">
              <a:latin typeface="+mn-lt"/>
            </a:endParaRPr>
          </a:p>
        </p:txBody>
      </p:sp>
      <p:sp>
        <p:nvSpPr>
          <p:cNvPr id="97282" name="Title 1">
            <a:extLst>
              <a:ext uri="{FF2B5EF4-FFF2-40B4-BE49-F238E27FC236}">
                <a16:creationId xmlns:a16="http://schemas.microsoft.com/office/drawing/2014/main" id="{DC535233-B1F0-499B-B824-BA11C9265996}"/>
              </a:ext>
            </a:extLst>
          </p:cNvPr>
          <p:cNvSpPr>
            <a:spLocks noGrp="1"/>
          </p:cNvSpPr>
          <p:nvPr>
            <p:ph type="title"/>
          </p:nvPr>
        </p:nvSpPr>
        <p:spPr>
          <a:xfrm>
            <a:off x="304800" y="1139088"/>
            <a:ext cx="7772400" cy="838200"/>
          </a:xfrm>
        </p:spPr>
        <p:txBody>
          <a:bodyPr/>
          <a:lstStyle/>
          <a:p>
            <a:r>
              <a:rPr lang="en-US" altLang="en-US" dirty="0">
                <a:ea typeface="ＭＳ Ｐゴシック" panose="020B0600070205080204" pitchFamily="34" charset="-128"/>
              </a:rPr>
              <a:t>Respirators (continued)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0BDADE-A77B-408C-A493-34968EE570E7}"/>
              </a:ext>
            </a:extLst>
          </p:cNvPr>
          <p:cNvSpPr>
            <a:spLocks noGrp="1"/>
          </p:cNvSpPr>
          <p:nvPr>
            <p:ph type="sldNum" sz="quarter" idx="10"/>
          </p:nvPr>
        </p:nvSpPr>
        <p:spPr/>
        <p:txBody>
          <a:bodyPr/>
          <a:lstStyle/>
          <a:p>
            <a:fld id="{E4D25CCA-84D6-4E84-B1C7-B334DD86A6AB}" type="slidenum">
              <a:rPr lang="en-US" altLang="en-US" smtClean="0"/>
              <a:pPr/>
              <a:t>57</a:t>
            </a:fld>
            <a:endParaRPr lang="en-US" altLang="en-US" dirty="0"/>
          </a:p>
        </p:txBody>
      </p:sp>
      <p:sp>
        <p:nvSpPr>
          <p:cNvPr id="6" name="Content Placeholder 5">
            <a:extLst>
              <a:ext uri="{FF2B5EF4-FFF2-40B4-BE49-F238E27FC236}">
                <a16:creationId xmlns:a16="http://schemas.microsoft.com/office/drawing/2014/main" id="{65DA3B36-706C-4DA7-9C81-1B8AD72A9B8C}"/>
              </a:ext>
            </a:extLst>
          </p:cNvPr>
          <p:cNvSpPr>
            <a:spLocks noGrp="1"/>
          </p:cNvSpPr>
          <p:nvPr>
            <p:ph idx="1"/>
          </p:nvPr>
        </p:nvSpPr>
        <p:spPr>
          <a:xfrm>
            <a:off x="685800" y="3200400"/>
            <a:ext cx="7772400" cy="3200400"/>
          </a:xfrm>
          <a:ln>
            <a:miter lim="800000"/>
            <a:headEnd/>
            <a:tailEnd/>
          </a:ln>
        </p:spPr>
        <p:txBody>
          <a:bodyPr numCol="2"/>
          <a:lstStyle/>
          <a:p>
            <a:pPr>
              <a:defRPr/>
            </a:pPr>
            <a:r>
              <a:rPr lang="en-US" sz="2200" dirty="0">
                <a:ea typeface="+mn-ea"/>
                <a:cs typeface="+mn-cs"/>
              </a:rPr>
              <a:t>Written program</a:t>
            </a:r>
          </a:p>
          <a:p>
            <a:pPr>
              <a:defRPr/>
            </a:pPr>
            <a:r>
              <a:rPr lang="en-US" sz="2200" dirty="0">
                <a:ea typeface="+mn-ea"/>
                <a:cs typeface="+mn-cs"/>
              </a:rPr>
              <a:t>Selection hazard to match hazard</a:t>
            </a:r>
          </a:p>
          <a:p>
            <a:pPr>
              <a:defRPr/>
            </a:pPr>
            <a:r>
              <a:rPr lang="en-US" sz="2200" dirty="0">
                <a:ea typeface="+mn-ea"/>
                <a:cs typeface="+mn-cs"/>
              </a:rPr>
              <a:t>Medically fit to wear</a:t>
            </a:r>
          </a:p>
          <a:p>
            <a:pPr>
              <a:defRPr/>
            </a:pPr>
            <a:r>
              <a:rPr lang="en-US" sz="2200" dirty="0">
                <a:ea typeface="+mn-ea"/>
                <a:cs typeface="+mn-cs"/>
              </a:rPr>
              <a:t>Fit testing</a:t>
            </a:r>
          </a:p>
          <a:p>
            <a:pPr>
              <a:defRPr/>
            </a:pPr>
            <a:r>
              <a:rPr lang="en-US" sz="2200" dirty="0">
                <a:ea typeface="+mn-ea"/>
                <a:cs typeface="+mn-cs"/>
              </a:rPr>
              <a:t>Ensure proper use of respirators</a:t>
            </a:r>
          </a:p>
          <a:p>
            <a:pPr>
              <a:defRPr/>
            </a:pPr>
            <a:endParaRPr lang="en-US" sz="2200" dirty="0">
              <a:ea typeface="+mn-ea"/>
              <a:cs typeface="+mn-cs"/>
            </a:endParaRPr>
          </a:p>
          <a:p>
            <a:pPr>
              <a:defRPr/>
            </a:pPr>
            <a:r>
              <a:rPr lang="en-US" sz="2200" dirty="0">
                <a:ea typeface="+mn-ea"/>
                <a:cs typeface="+mn-cs"/>
              </a:rPr>
              <a:t>Respirator maintenance</a:t>
            </a:r>
          </a:p>
          <a:p>
            <a:pPr>
              <a:defRPr/>
            </a:pPr>
            <a:r>
              <a:rPr lang="en-US" sz="2200" dirty="0">
                <a:ea typeface="+mn-ea"/>
                <a:cs typeface="+mn-cs"/>
              </a:rPr>
              <a:t>Labeling/color coding filters</a:t>
            </a:r>
          </a:p>
          <a:p>
            <a:pPr>
              <a:defRPr/>
            </a:pPr>
            <a:r>
              <a:rPr lang="en-US" sz="2200" dirty="0">
                <a:ea typeface="+mn-ea"/>
                <a:cs typeface="+mn-cs"/>
              </a:rPr>
              <a:t>Employee training</a:t>
            </a:r>
          </a:p>
          <a:p>
            <a:pPr>
              <a:defRPr/>
            </a:pPr>
            <a:r>
              <a:rPr lang="en-US" sz="2200" dirty="0">
                <a:ea typeface="+mn-ea"/>
                <a:cs typeface="+mn-cs"/>
              </a:rPr>
              <a:t>Program evaluation</a:t>
            </a:r>
          </a:p>
          <a:p>
            <a:pPr>
              <a:defRPr/>
            </a:pPr>
            <a:r>
              <a:rPr lang="en-US" sz="2200" dirty="0">
                <a:ea typeface="+mn-ea"/>
                <a:cs typeface="+mn-cs"/>
              </a:rPr>
              <a:t>Recordkeeping</a:t>
            </a:r>
          </a:p>
          <a:p>
            <a:pPr>
              <a:defRPr/>
            </a:pPr>
            <a:endParaRPr lang="en-US" sz="2200" dirty="0">
              <a:ea typeface="+mn-ea"/>
              <a:cs typeface="+mn-cs"/>
            </a:endParaRPr>
          </a:p>
        </p:txBody>
      </p:sp>
      <p:sp>
        <p:nvSpPr>
          <p:cNvPr id="2" name="TextBox 1">
            <a:extLst>
              <a:ext uri="{FF2B5EF4-FFF2-40B4-BE49-F238E27FC236}">
                <a16:creationId xmlns:a16="http://schemas.microsoft.com/office/drawing/2014/main" id="{019AE4FA-AD57-43FF-96DD-B433CF51AB84}"/>
              </a:ext>
            </a:extLst>
          </p:cNvPr>
          <p:cNvSpPr txBox="1"/>
          <p:nvPr/>
        </p:nvSpPr>
        <p:spPr>
          <a:xfrm>
            <a:off x="533400" y="2057400"/>
            <a:ext cx="8001000" cy="954107"/>
          </a:xfrm>
          <a:prstGeom prst="rect">
            <a:avLst/>
          </a:prstGeom>
          <a:noFill/>
        </p:spPr>
        <p:txBody>
          <a:bodyPr wrap="square" rtlCol="0">
            <a:spAutoFit/>
          </a:bodyPr>
          <a:lstStyle/>
          <a:p>
            <a:pPr algn="ctr">
              <a:buNone/>
            </a:pPr>
            <a:r>
              <a:rPr lang="en-US" altLang="en-US" sz="2800" b="1" dirty="0">
                <a:latin typeface="+mn-lt"/>
              </a:rPr>
              <a:t>Respiratory programs must comply with all elements of OSHA Standard 29 CFR 1910.134 </a:t>
            </a:r>
            <a:endParaRPr lang="en-US" sz="2800" b="1" dirty="0">
              <a:latin typeface="+mn-lt"/>
            </a:endParaRPr>
          </a:p>
        </p:txBody>
      </p:sp>
      <p:pic>
        <p:nvPicPr>
          <p:cNvPr id="4" name="Picture 3" descr="&quot;&quot;">
            <a:extLst>
              <a:ext uri="{FF2B5EF4-FFF2-40B4-BE49-F238E27FC236}">
                <a16:creationId xmlns:a16="http://schemas.microsoft.com/office/drawing/2014/main" id="{3F08C443-FDE8-4A7E-827F-FCC58D870911}"/>
              </a:ext>
            </a:extLst>
          </p:cNvPr>
          <p:cNvPicPr>
            <a:picLocks noChangeAspect="1"/>
          </p:cNvPicPr>
          <p:nvPr/>
        </p:nvPicPr>
        <p:blipFill>
          <a:blip r:embed="rId3"/>
          <a:stretch>
            <a:fillRect/>
          </a:stretch>
        </p:blipFill>
        <p:spPr>
          <a:xfrm>
            <a:off x="4724400" y="5318725"/>
            <a:ext cx="2743438" cy="792549"/>
          </a:xfrm>
          <a:prstGeom prst="rect">
            <a:avLst/>
          </a:prstGeom>
        </p:spPr>
      </p:pic>
      <p:sp>
        <p:nvSpPr>
          <p:cNvPr id="99330" name="Title 4">
            <a:extLst>
              <a:ext uri="{FF2B5EF4-FFF2-40B4-BE49-F238E27FC236}">
                <a16:creationId xmlns:a16="http://schemas.microsoft.com/office/drawing/2014/main" id="{996E42D0-1480-4D89-B6F5-EAB669FD0CC7}"/>
              </a:ext>
            </a:extLst>
          </p:cNvPr>
          <p:cNvSpPr>
            <a:spLocks noGrp="1"/>
          </p:cNvSpPr>
          <p:nvPr>
            <p:ph type="title"/>
          </p:nvPr>
        </p:nvSpPr>
        <p:spPr/>
        <p:txBody>
          <a:bodyPr/>
          <a:lstStyle/>
          <a:p>
            <a:r>
              <a:rPr lang="en-US" altLang="en-US" dirty="0">
                <a:ea typeface="ＭＳ Ｐゴシック" panose="020B0600070205080204" pitchFamily="34" charset="-128"/>
              </a:rPr>
              <a:t>Respiratory protection standard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4730"/>
            <a:ext cx="8686800" cy="914400"/>
          </a:xfrm>
        </p:spPr>
        <p:txBody>
          <a:bodyPr/>
          <a:lstStyle/>
          <a:p>
            <a:r>
              <a:rPr lang="en-US" sz="2800" dirty="0"/>
              <a:t>Healthcare facility identification and isolation </a:t>
            </a:r>
            <a:br>
              <a:rPr lang="en-US" sz="3200" dirty="0"/>
            </a:br>
            <a:r>
              <a:rPr lang="en-US" sz="2400" b="0" dirty="0"/>
              <a:t>The most important steps to prevent spread of COVID-19 </a:t>
            </a:r>
            <a:endParaRPr lang="en-US" sz="2800" b="0" dirty="0"/>
          </a:p>
        </p:txBody>
      </p:sp>
      <p:sp>
        <p:nvSpPr>
          <p:cNvPr id="3" name="Content Placeholder 2"/>
          <p:cNvSpPr>
            <a:spLocks noGrp="1"/>
          </p:cNvSpPr>
          <p:nvPr>
            <p:ph idx="1"/>
          </p:nvPr>
        </p:nvSpPr>
        <p:spPr>
          <a:xfrm>
            <a:off x="200025" y="2438400"/>
            <a:ext cx="8686800" cy="4419600"/>
          </a:xfrm>
          <a:noFill/>
        </p:spPr>
        <p:txBody>
          <a:bodyPr/>
          <a:lstStyle/>
          <a:p>
            <a:pPr marL="457200" indent="-457200">
              <a:buFont typeface="Arial" panose="020B0604020202020204" pitchFamily="34" charset="0"/>
              <a:buChar char="•"/>
            </a:pPr>
            <a:r>
              <a:rPr lang="en-US" dirty="0"/>
              <a:t>Procedures for rapid identification and isolation of suspect COVID-19 cases </a:t>
            </a:r>
          </a:p>
          <a:p>
            <a:pPr marL="457200" indent="-457200">
              <a:buFont typeface="Arial" panose="020B0604020202020204" pitchFamily="34" charset="0"/>
              <a:buChar char="•"/>
            </a:pPr>
            <a:r>
              <a:rPr lang="en-US" dirty="0"/>
              <a:t>Community and hospital procedures to ensure symptomatic people are not in public places, waiting rooms, reception areas, emergency departments, or other common areas</a:t>
            </a:r>
          </a:p>
          <a:p>
            <a:pPr marL="736600" lvl="1" indent="-457200">
              <a:buFont typeface="Arial" panose="020B0604020202020204" pitchFamily="34" charset="0"/>
              <a:buChar char="•"/>
            </a:pPr>
            <a:r>
              <a:rPr lang="en-US" dirty="0"/>
              <a:t>Collect a travel history for patients presenting with fever, cough, or shortness of breath</a:t>
            </a:r>
          </a:p>
          <a:p>
            <a:pPr marL="736600" lvl="1" indent="-457200">
              <a:buFont typeface="Arial" panose="020B0604020202020204" pitchFamily="34" charset="0"/>
              <a:buChar char="•"/>
            </a:pPr>
            <a:r>
              <a:rPr lang="en-US" dirty="0"/>
              <a:t>Immediately isolate – using standard, contact and droplet precautions for suspect or confirmed cases</a:t>
            </a:r>
          </a:p>
        </p:txBody>
      </p:sp>
      <p:sp>
        <p:nvSpPr>
          <p:cNvPr id="4" name="Slide Number Placeholder 3"/>
          <p:cNvSpPr>
            <a:spLocks noGrp="1"/>
          </p:cNvSpPr>
          <p:nvPr>
            <p:ph type="sldNum" sz="quarter" idx="10"/>
          </p:nvPr>
        </p:nvSpPr>
        <p:spPr/>
        <p:txBody>
          <a:bodyPr/>
          <a:lstStyle/>
          <a:p>
            <a:pPr>
              <a:defRPr/>
            </a:pPr>
            <a:fld id="{63BAD099-B316-EE4F-B71B-465B9CC7DC4E}" type="slidenum">
              <a:rPr lang="en-US" smtClean="0"/>
              <a:pPr>
                <a:defRPr/>
              </a:pPr>
              <a:t>58</a:t>
            </a:fld>
            <a:r>
              <a:rPr lang="en-US" dirty="0"/>
              <a:t>  </a:t>
            </a:r>
          </a:p>
        </p:txBody>
      </p:sp>
    </p:spTree>
    <p:extLst>
      <p:ext uri="{BB962C8B-B14F-4D97-AF65-F5344CB8AC3E}">
        <p14:creationId xmlns:p14="http://schemas.microsoft.com/office/powerpoint/2010/main" val="3684940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a:extLst>
              <a:ext uri="{FF2B5EF4-FFF2-40B4-BE49-F238E27FC236}">
                <a16:creationId xmlns:a16="http://schemas.microsoft.com/office/drawing/2014/main" id="{E51EA78B-5171-497F-B5A4-344AC811E491}"/>
              </a:ext>
            </a:extLst>
          </p:cNvPr>
          <p:cNvSpPr>
            <a:spLocks noGrp="1"/>
          </p:cNvSpPr>
          <p:nvPr>
            <p:ph type="title"/>
          </p:nvPr>
        </p:nvSpPr>
        <p:spPr/>
        <p:txBody>
          <a:bodyPr/>
          <a:lstStyle/>
          <a:p>
            <a:r>
              <a:rPr lang="en-US" altLang="en-US" dirty="0">
                <a:ea typeface="ＭＳ Ｐゴシック" panose="020B0600070205080204" pitchFamily="34" charset="-128"/>
              </a:rPr>
              <a:t>PPE for jobs with high potential exposure</a:t>
            </a:r>
          </a:p>
        </p:txBody>
      </p:sp>
      <p:sp>
        <p:nvSpPr>
          <p:cNvPr id="101379" name="Content Placeholder 4">
            <a:extLst>
              <a:ext uri="{FF2B5EF4-FFF2-40B4-BE49-F238E27FC236}">
                <a16:creationId xmlns:a16="http://schemas.microsoft.com/office/drawing/2014/main" id="{C9906A3D-0BF5-48B2-A6BF-CA02FDB770E5}"/>
              </a:ext>
            </a:extLst>
          </p:cNvPr>
          <p:cNvSpPr>
            <a:spLocks noGrp="1"/>
          </p:cNvSpPr>
          <p:nvPr>
            <p:ph sz="half" idx="1"/>
          </p:nvPr>
        </p:nvSpPr>
        <p:spPr>
          <a:xfrm>
            <a:off x="685800" y="2057400"/>
            <a:ext cx="4419600" cy="3810000"/>
          </a:xfrm>
        </p:spPr>
        <p:txBody>
          <a:bodyPr/>
          <a:lstStyle/>
          <a:p>
            <a:r>
              <a:rPr lang="en-US" altLang="en-US" sz="2400" dirty="0">
                <a:ea typeface="ＭＳ Ｐゴシック" panose="020B0600070205080204" pitchFamily="34" charset="-128"/>
              </a:rPr>
              <a:t>Face/eye protection</a:t>
            </a:r>
          </a:p>
          <a:p>
            <a:r>
              <a:rPr lang="en-US" altLang="en-US" sz="2400" dirty="0">
                <a:ea typeface="ＭＳ Ｐゴシック" panose="020B0600070205080204" pitchFamily="34" charset="-128"/>
              </a:rPr>
              <a:t>Gloves</a:t>
            </a:r>
          </a:p>
          <a:p>
            <a:r>
              <a:rPr lang="en-US" altLang="en-US" sz="2400" dirty="0">
                <a:ea typeface="ＭＳ Ｐゴシック" panose="020B0600070205080204" pitchFamily="34" charset="-128"/>
              </a:rPr>
              <a:t>Gowns</a:t>
            </a:r>
          </a:p>
          <a:p>
            <a:r>
              <a:rPr lang="en-US" altLang="en-US" sz="2400" dirty="0">
                <a:ea typeface="ＭＳ Ｐゴシック" panose="020B0600070205080204" pitchFamily="34" charset="-128"/>
              </a:rPr>
              <a:t>Respirators</a:t>
            </a:r>
          </a:p>
          <a:p>
            <a:pPr lvl="1"/>
            <a:r>
              <a:rPr lang="en-US" altLang="en-US" dirty="0">
                <a:ea typeface="ＭＳ Ｐゴシック" panose="020B0600070205080204" pitchFamily="34" charset="-128"/>
              </a:rPr>
              <a:t>At least N95 </a:t>
            </a:r>
          </a:p>
          <a:p>
            <a:pPr lvl="1"/>
            <a:r>
              <a:rPr lang="en-US" altLang="en-US" dirty="0">
                <a:ea typeface="ＭＳ Ｐゴシック" panose="020B0600070205080204" pitchFamily="34" charset="-128"/>
              </a:rPr>
              <a:t>PAPR or full or half face elastomeric for greater protection</a:t>
            </a:r>
          </a:p>
          <a:p>
            <a:r>
              <a:rPr lang="en-US" altLang="en-US" sz="2400" dirty="0">
                <a:ea typeface="ＭＳ Ｐゴシック" panose="020B0600070205080204" pitchFamily="34" charset="-128"/>
              </a:rPr>
              <a:t>NOTE: there is a worldwide shortage of PPE!</a:t>
            </a:r>
          </a:p>
          <a:p>
            <a:endParaRPr lang="en-US" altLang="en-US" sz="22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5875BC5B-5194-4A1C-976A-44372B22F0FD}"/>
              </a:ext>
            </a:extLst>
          </p:cNvPr>
          <p:cNvSpPr>
            <a:spLocks noGrp="1"/>
          </p:cNvSpPr>
          <p:nvPr>
            <p:ph type="sldNum" sz="quarter" idx="10"/>
          </p:nvPr>
        </p:nvSpPr>
        <p:spPr/>
        <p:txBody>
          <a:bodyPr/>
          <a:lstStyle/>
          <a:p>
            <a:fld id="{644431DD-724F-4159-B395-C12D4FF15CA8}" type="slidenum">
              <a:rPr lang="en-US" altLang="en-US" smtClean="0"/>
              <a:pPr/>
              <a:t>59</a:t>
            </a:fld>
            <a:endParaRPr lang="en-US" altLang="en-US" dirty="0"/>
          </a:p>
        </p:txBody>
      </p:sp>
      <p:pic>
        <p:nvPicPr>
          <p:cNvPr id="5" name="Content Placeholder 4" descr="A person wearing PPE at a hospital room">
            <a:extLst>
              <a:ext uri="{FF2B5EF4-FFF2-40B4-BE49-F238E27FC236}">
                <a16:creationId xmlns:a16="http://schemas.microsoft.com/office/drawing/2014/main" id="{9FC2F6FF-F7BA-4E81-A942-E39BD4ADC62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0000" r="6000"/>
          <a:stretch/>
        </p:blipFill>
        <p:spPr>
          <a:xfrm>
            <a:off x="5029200" y="2286001"/>
            <a:ext cx="3719540" cy="335279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CA5749B-8133-4E5F-9AB0-44E06E51034E}"/>
              </a:ext>
            </a:extLst>
          </p:cNvPr>
          <p:cNvSpPr>
            <a:spLocks noGrp="1"/>
          </p:cNvSpPr>
          <p:nvPr>
            <p:ph type="title"/>
          </p:nvPr>
        </p:nvSpPr>
        <p:spPr>
          <a:xfrm>
            <a:off x="685800" y="914400"/>
            <a:ext cx="7772400" cy="914400"/>
          </a:xfrm>
        </p:spPr>
        <p:txBody>
          <a:bodyPr/>
          <a:lstStyle/>
          <a:p>
            <a:r>
              <a:rPr lang="en-US" altLang="en-US" dirty="0">
                <a:ea typeface="ＭＳ Ｐゴシック" panose="020B0600070205080204" pitchFamily="34" charset="-128"/>
              </a:rPr>
              <a:t>How widespread could it get?</a:t>
            </a:r>
          </a:p>
        </p:txBody>
      </p:sp>
      <p:sp>
        <p:nvSpPr>
          <p:cNvPr id="21507" name="Content Placeholder 2">
            <a:extLst>
              <a:ext uri="{FF2B5EF4-FFF2-40B4-BE49-F238E27FC236}">
                <a16:creationId xmlns:a16="http://schemas.microsoft.com/office/drawing/2014/main" id="{884A537A-B966-4C4B-966F-EA07E42E326F}"/>
              </a:ext>
            </a:extLst>
          </p:cNvPr>
          <p:cNvSpPr>
            <a:spLocks noGrp="1"/>
          </p:cNvSpPr>
          <p:nvPr>
            <p:ph idx="1"/>
          </p:nvPr>
        </p:nvSpPr>
        <p:spPr>
          <a:xfrm>
            <a:off x="685800" y="1828800"/>
            <a:ext cx="7772400" cy="4495800"/>
          </a:xfrm>
        </p:spPr>
        <p:txBody>
          <a:bodyPr/>
          <a:lstStyle/>
          <a:p>
            <a:r>
              <a:rPr lang="en-US" altLang="en-US" dirty="0">
                <a:ea typeface="ＭＳ Ｐゴシック" panose="020B0600070205080204" pitchFamily="34" charset="-128"/>
              </a:rPr>
              <a:t>On March 11, 2020, the World Health Organization (WHO) characterized COVID-19 as a pandemic. </a:t>
            </a:r>
          </a:p>
          <a:p>
            <a:r>
              <a:rPr lang="en-US" altLang="en-US" dirty="0">
                <a:ea typeface="ＭＳ Ｐゴシック" panose="020B0600070205080204" pitchFamily="34" charset="-128"/>
              </a:rPr>
              <a:t>It has caused severe illness and death. It features sustained person-to-person spread worldwide.</a:t>
            </a:r>
          </a:p>
          <a:p>
            <a:r>
              <a:rPr lang="en-US" altLang="en-US" dirty="0">
                <a:ea typeface="ＭＳ Ｐゴシック" panose="020B0600070205080204" pitchFamily="34" charset="-128"/>
              </a:rPr>
              <a:t>Poses an especially high risk for the elderly (60 or older), people with preexisting health conditions such as high blood pressure, heart disease, lung disease,  diabetes, autoimmune disorders, and certain workers. </a:t>
            </a:r>
          </a:p>
          <a:p>
            <a:r>
              <a:rPr lang="en-US" altLang="en-US" dirty="0">
                <a:ea typeface="ＭＳ Ｐゴシック" panose="020B0600070205080204" pitchFamily="34" charset="-128"/>
              </a:rPr>
              <a:t>Some models predict 70 to 150 million people in the US could be infected during the pandemic.  </a:t>
            </a:r>
          </a:p>
          <a:p>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CED07F50-F6FF-4387-AF70-4778AC09C493}"/>
              </a:ext>
            </a:extLst>
          </p:cNvPr>
          <p:cNvSpPr>
            <a:spLocks noGrp="1"/>
          </p:cNvSpPr>
          <p:nvPr>
            <p:ph type="sldNum" sz="quarter" idx="10"/>
          </p:nvPr>
        </p:nvSpPr>
        <p:spPr/>
        <p:txBody>
          <a:bodyPr/>
          <a:lstStyle/>
          <a:p>
            <a:fld id="{E4D25CCA-84D6-4E84-B1C7-B334DD86A6AB}" type="slidenum">
              <a:rPr lang="en-US" altLang="en-US" smtClean="0"/>
              <a:pPr/>
              <a:t>6</a:t>
            </a:fld>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BAD099-B316-EE4F-B71B-465B9CC7DC4E}" type="slidenum">
              <a:rPr lang="en-US" smtClean="0"/>
              <a:pPr>
                <a:defRPr/>
              </a:pPr>
              <a:t>60</a:t>
            </a:fld>
            <a:r>
              <a:rPr lang="en-US" dirty="0"/>
              <a:t>  </a:t>
            </a:r>
          </a:p>
        </p:txBody>
      </p:sp>
      <p:pic>
        <p:nvPicPr>
          <p:cNvPr id="6" name="Picture 5" descr="Image of healthcare providers practicing putting on PPE for ebola with instructor watch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191000"/>
            <a:ext cx="3505200" cy="2332550"/>
          </a:xfrm>
          <a:prstGeom prst="rect">
            <a:avLst/>
          </a:prstGeom>
          <a:ln>
            <a:noFill/>
          </a:ln>
        </p:spPr>
      </p:pic>
      <p:sp>
        <p:nvSpPr>
          <p:cNvPr id="3" name="Content Placeholder 2"/>
          <p:cNvSpPr>
            <a:spLocks noGrp="1"/>
          </p:cNvSpPr>
          <p:nvPr>
            <p:ph idx="1"/>
          </p:nvPr>
        </p:nvSpPr>
        <p:spPr/>
        <p:txBody>
          <a:bodyPr/>
          <a:lstStyle/>
          <a:p>
            <a:pPr marL="344488" indent="-344488">
              <a:buFont typeface="Arial" panose="020B0604020202020204" pitchFamily="34" charset="0"/>
              <a:buChar char="•"/>
            </a:pPr>
            <a:r>
              <a:rPr lang="en-US" sz="2400" dirty="0"/>
              <a:t>Must be hands-on and frequent</a:t>
            </a:r>
          </a:p>
          <a:p>
            <a:pPr marL="344488" indent="-344488">
              <a:buFont typeface="Arial" panose="020B0604020202020204" pitchFamily="34" charset="0"/>
              <a:buChar char="•"/>
            </a:pPr>
            <a:r>
              <a:rPr lang="en-US" sz="2400" dirty="0"/>
              <a:t>Should </a:t>
            </a:r>
            <a:r>
              <a:rPr lang="en-US" sz="2400" b="1" u="sng" dirty="0"/>
              <a:t>not</a:t>
            </a:r>
            <a:r>
              <a:rPr lang="en-US" sz="2400" b="1" dirty="0"/>
              <a:t> </a:t>
            </a:r>
            <a:r>
              <a:rPr lang="en-US" sz="2400" dirty="0"/>
              <a:t>be primarily computer based or lecture</a:t>
            </a:r>
          </a:p>
          <a:p>
            <a:pPr marL="344488" indent="-344488">
              <a:buFont typeface="Arial" panose="020B0604020202020204" pitchFamily="34" charset="0"/>
              <a:buChar char="•"/>
            </a:pPr>
            <a:r>
              <a:rPr lang="en-US" sz="2400" dirty="0"/>
              <a:t>Must include an opportunity to drill the actual process of donning and doffing PPE and respirators</a:t>
            </a:r>
          </a:p>
          <a:p>
            <a:pPr marL="354013" indent="-342900">
              <a:spcBef>
                <a:spcPts val="0"/>
              </a:spcBef>
            </a:pPr>
            <a:r>
              <a:rPr lang="en-US" dirty="0"/>
              <a:t>Should include a trained observer and cover site specific decontamination procedures.</a:t>
            </a:r>
          </a:p>
        </p:txBody>
      </p:sp>
      <p:sp>
        <p:nvSpPr>
          <p:cNvPr id="2" name="Title 1"/>
          <p:cNvSpPr>
            <a:spLocks noGrp="1"/>
          </p:cNvSpPr>
          <p:nvPr>
            <p:ph type="title"/>
          </p:nvPr>
        </p:nvSpPr>
        <p:spPr/>
        <p:txBody>
          <a:bodyPr/>
          <a:lstStyle/>
          <a:p>
            <a:r>
              <a:rPr lang="en-US" dirty="0"/>
              <a:t>Training and drills</a:t>
            </a:r>
          </a:p>
        </p:txBody>
      </p:sp>
    </p:spTree>
    <p:extLst>
      <p:ext uri="{BB962C8B-B14F-4D97-AF65-F5344CB8AC3E}">
        <p14:creationId xmlns:p14="http://schemas.microsoft.com/office/powerpoint/2010/main" val="1600301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EB2E7-685E-4E57-8551-2ED828330378}"/>
              </a:ext>
            </a:extLst>
          </p:cNvPr>
          <p:cNvSpPr>
            <a:spLocks noGrp="1"/>
          </p:cNvSpPr>
          <p:nvPr>
            <p:ph type="title"/>
          </p:nvPr>
        </p:nvSpPr>
        <p:spPr/>
        <p:txBody>
          <a:bodyPr/>
          <a:lstStyle/>
          <a:p>
            <a:r>
              <a:rPr lang="en-US" altLang="en-US" dirty="0">
                <a:ea typeface="ＭＳ Ｐゴシック" panose="020B0600070205080204" pitchFamily="34" charset="-128"/>
              </a:rPr>
              <a:t>Prevention in all work settings</a:t>
            </a:r>
          </a:p>
        </p:txBody>
      </p:sp>
      <p:sp>
        <p:nvSpPr>
          <p:cNvPr id="74755" name="Content Placeholder 2">
            <a:extLst>
              <a:ext uri="{FF2B5EF4-FFF2-40B4-BE49-F238E27FC236}">
                <a16:creationId xmlns:a16="http://schemas.microsoft.com/office/drawing/2014/main" id="{1840EEE7-76DA-446B-819E-468068D4A738}"/>
              </a:ext>
            </a:extLst>
          </p:cNvPr>
          <p:cNvSpPr>
            <a:spLocks noGrp="1"/>
          </p:cNvSpPr>
          <p:nvPr>
            <p:ph idx="1"/>
          </p:nvPr>
        </p:nvSpPr>
        <p:spPr>
          <a:xfrm>
            <a:off x="228600" y="2286000"/>
            <a:ext cx="8686800" cy="4419600"/>
          </a:xfrm>
        </p:spPr>
        <p:txBody>
          <a:bodyPr/>
          <a:lstStyle/>
          <a:p>
            <a:r>
              <a:rPr lang="en-US" altLang="en-US" sz="2200" dirty="0">
                <a:ea typeface="ＭＳ Ｐゴシック" panose="020B0600070205080204" pitchFamily="34" charset="-128"/>
              </a:rPr>
              <a:t>Wash hands after removing gloves or when soiled.</a:t>
            </a:r>
          </a:p>
          <a:p>
            <a:r>
              <a:rPr lang="en-US" altLang="en-US" sz="2200" dirty="0">
                <a:ea typeface="ＭＳ Ｐゴシック" panose="020B0600070205080204" pitchFamily="34" charset="-128"/>
              </a:rPr>
              <a:t>Keep common surfaces such as telephones, keyboards clean.</a:t>
            </a:r>
          </a:p>
          <a:p>
            <a:r>
              <a:rPr lang="en-US" altLang="en-US" sz="2200" dirty="0">
                <a:ea typeface="ＭＳ Ｐゴシック" panose="020B0600070205080204" pitchFamily="34" charset="-128"/>
              </a:rPr>
              <a:t>Avoid sharing equipment if possible.</a:t>
            </a:r>
          </a:p>
          <a:p>
            <a:r>
              <a:rPr lang="en-US" altLang="en-US" sz="2200" dirty="0">
                <a:ea typeface="ＭＳ Ｐゴシック" panose="020B0600070205080204" pitchFamily="34" charset="-128"/>
              </a:rPr>
              <a:t>Minimize group meetings by using phone, email, and avoid close contact when meetings are necessary.</a:t>
            </a:r>
          </a:p>
          <a:p>
            <a:r>
              <a:rPr lang="en-US" altLang="en-US" sz="2200" dirty="0">
                <a:ea typeface="ＭＳ Ｐゴシック" panose="020B0600070205080204" pitchFamily="34" charset="-128"/>
              </a:rPr>
              <a:t>Consider telework.</a:t>
            </a:r>
          </a:p>
          <a:p>
            <a:r>
              <a:rPr lang="en-US" altLang="en-US" sz="2200" dirty="0">
                <a:ea typeface="ＭＳ Ｐゴシック" panose="020B0600070205080204" pitchFamily="34" charset="-128"/>
              </a:rPr>
              <a:t>Limit unnecessary visitors to the workplace.</a:t>
            </a:r>
          </a:p>
          <a:p>
            <a:r>
              <a:rPr lang="en-US" altLang="en-US" sz="2200" dirty="0">
                <a:ea typeface="ＭＳ Ｐゴシック" panose="020B0600070205080204" pitchFamily="34" charset="-128"/>
              </a:rPr>
              <a:t>Maintain your physical and emotional health with rest, diet, exercise and relaxation.</a:t>
            </a:r>
          </a:p>
          <a:p>
            <a:endParaRPr lang="en-US" altLang="en-US" sz="22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8D93C613-2C22-4CA5-92A9-0481F6555E3D}"/>
              </a:ext>
            </a:extLst>
          </p:cNvPr>
          <p:cNvSpPr>
            <a:spLocks noGrp="1"/>
          </p:cNvSpPr>
          <p:nvPr>
            <p:ph type="sldNum" sz="quarter" idx="10"/>
          </p:nvPr>
        </p:nvSpPr>
        <p:spPr/>
        <p:txBody>
          <a:bodyPr/>
          <a:lstStyle/>
          <a:p>
            <a:fld id="{E4D25CCA-84D6-4E84-B1C7-B334DD86A6AB}" type="slidenum">
              <a:rPr lang="en-US" altLang="en-US" smtClean="0"/>
              <a:pPr/>
              <a:t>61</a:t>
            </a:fld>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C1DB-01EC-42B5-B8B8-4E1104CD2F5C}"/>
              </a:ext>
            </a:extLst>
          </p:cNvPr>
          <p:cNvSpPr>
            <a:spLocks noGrp="1"/>
          </p:cNvSpPr>
          <p:nvPr>
            <p:ph type="title"/>
          </p:nvPr>
        </p:nvSpPr>
        <p:spPr/>
        <p:txBody>
          <a:bodyPr/>
          <a:lstStyle/>
          <a:p>
            <a:r>
              <a:rPr lang="en-US" dirty="0"/>
              <a:t>Protection of essential workers</a:t>
            </a:r>
          </a:p>
        </p:txBody>
      </p:sp>
      <p:sp>
        <p:nvSpPr>
          <p:cNvPr id="3" name="Content Placeholder 2">
            <a:extLst>
              <a:ext uri="{FF2B5EF4-FFF2-40B4-BE49-F238E27FC236}">
                <a16:creationId xmlns:a16="http://schemas.microsoft.com/office/drawing/2014/main" id="{9DA8DE30-431A-4689-8B5D-22222E690F93}"/>
              </a:ext>
            </a:extLst>
          </p:cNvPr>
          <p:cNvSpPr>
            <a:spLocks noGrp="1"/>
          </p:cNvSpPr>
          <p:nvPr>
            <p:ph idx="1"/>
          </p:nvPr>
        </p:nvSpPr>
        <p:spPr/>
        <p:txBody>
          <a:bodyPr/>
          <a:lstStyle/>
          <a:p>
            <a:r>
              <a:rPr lang="en-US" dirty="0"/>
              <a:t>Fire, police, grocery stores, gas stations, utilities, communications, and healthcare facilities are examples of essential industries and operations that remain open during a pandemic shutdown. </a:t>
            </a:r>
          </a:p>
          <a:p>
            <a:r>
              <a:rPr lang="en-US" dirty="0"/>
              <a:t>A site and job task specific risk assessment should be conducted to document the necessary protective measures.</a:t>
            </a:r>
          </a:p>
          <a:p>
            <a:r>
              <a:rPr lang="en-US" dirty="0"/>
              <a:t>Social distancing measures may include use of barriers, signs, modifying work procedures that require close human interaction. Other steps may include increased cleaning and disinfection, use of PPE and respirators, and training. </a:t>
            </a:r>
          </a:p>
        </p:txBody>
      </p:sp>
      <p:sp>
        <p:nvSpPr>
          <p:cNvPr id="4" name="Slide Number Placeholder 3">
            <a:extLst>
              <a:ext uri="{FF2B5EF4-FFF2-40B4-BE49-F238E27FC236}">
                <a16:creationId xmlns:a16="http://schemas.microsoft.com/office/drawing/2014/main" id="{0BFCA1F6-E0CF-4157-A08A-09A99AE79C06}"/>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3680376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a:extLst>
              <a:ext uri="{FF2B5EF4-FFF2-40B4-BE49-F238E27FC236}">
                <a16:creationId xmlns:a16="http://schemas.microsoft.com/office/drawing/2014/main" id="{C8CFE7F8-FDDA-451F-97F9-C1106585C624}"/>
              </a:ext>
            </a:extLst>
          </p:cNvPr>
          <p:cNvSpPr>
            <a:spLocks noGrp="1"/>
          </p:cNvSpPr>
          <p:nvPr>
            <p:ph type="title"/>
          </p:nvPr>
        </p:nvSpPr>
        <p:spPr/>
        <p:txBody>
          <a:bodyPr/>
          <a:lstStyle/>
          <a:p>
            <a:r>
              <a:rPr lang="en-US" altLang="en-US" dirty="0">
                <a:ea typeface="ＭＳ Ｐゴシック" panose="020B0600070205080204" pitchFamily="34" charset="-128"/>
              </a:rPr>
              <a:t>OSHA Hazard Communication standard</a:t>
            </a:r>
          </a:p>
        </p:txBody>
      </p:sp>
      <p:sp>
        <p:nvSpPr>
          <p:cNvPr id="105475" name="Content Placeholder 4">
            <a:extLst>
              <a:ext uri="{FF2B5EF4-FFF2-40B4-BE49-F238E27FC236}">
                <a16:creationId xmlns:a16="http://schemas.microsoft.com/office/drawing/2014/main" id="{0B0A8768-2124-40FF-AED4-1C0F47545E63}"/>
              </a:ext>
            </a:extLst>
          </p:cNvPr>
          <p:cNvSpPr>
            <a:spLocks noGrp="1"/>
          </p:cNvSpPr>
          <p:nvPr>
            <p:ph idx="1"/>
          </p:nvPr>
        </p:nvSpPr>
        <p:spPr>
          <a:xfrm>
            <a:off x="685800" y="2057400"/>
            <a:ext cx="7772400" cy="4038600"/>
          </a:xfrm>
        </p:spPr>
        <p:txBody>
          <a:bodyPr/>
          <a:lstStyle/>
          <a:p>
            <a:pPr algn="ctr">
              <a:buFontTx/>
              <a:buNone/>
            </a:pPr>
            <a:r>
              <a:rPr lang="en-US" altLang="en-US" b="1" dirty="0">
                <a:ea typeface="ＭＳ Ｐゴシック" panose="020B0600070205080204" pitchFamily="34" charset="-128"/>
              </a:rPr>
              <a:t>The hazard communication standard, 29 CFR 1910.1200, establishes a worker’s right to know about chemicals in the workplace</a:t>
            </a:r>
          </a:p>
          <a:p>
            <a:pPr>
              <a:buFontTx/>
              <a:buNone/>
            </a:pPr>
            <a:r>
              <a:rPr lang="en-US" altLang="en-US" sz="2000" dirty="0">
                <a:ea typeface="ＭＳ Ｐゴシック" panose="020B0600070205080204" pitchFamily="34" charset="-128"/>
              </a:rPr>
              <a:t>Employers are required to develop:</a:t>
            </a:r>
          </a:p>
          <a:p>
            <a:r>
              <a:rPr lang="en-US" altLang="en-US" sz="2000" dirty="0">
                <a:ea typeface="ＭＳ Ｐゴシック" panose="020B0600070205080204" pitchFamily="34" charset="-128"/>
              </a:rPr>
              <a:t>List of all hazardous chemicals in the workplace</a:t>
            </a:r>
          </a:p>
          <a:p>
            <a:r>
              <a:rPr lang="en-US" altLang="en-US" sz="2000" dirty="0">
                <a:ea typeface="ＭＳ Ｐゴシック" panose="020B0600070205080204" pitchFamily="34" charset="-128"/>
              </a:rPr>
              <a:t>Labels on containers</a:t>
            </a:r>
          </a:p>
          <a:p>
            <a:r>
              <a:rPr lang="en-US" altLang="en-US" sz="2000" dirty="0">
                <a:ea typeface="ＭＳ Ｐゴシック" panose="020B0600070205080204" pitchFamily="34" charset="-128"/>
              </a:rPr>
              <a:t>Chemical information (safety data sheets)</a:t>
            </a:r>
          </a:p>
          <a:p>
            <a:r>
              <a:rPr lang="en-US" altLang="en-US" sz="2000" dirty="0">
                <a:ea typeface="ＭＳ Ｐゴシック" panose="020B0600070205080204" pitchFamily="34" charset="-128"/>
              </a:rPr>
              <a:t>Training</a:t>
            </a:r>
          </a:p>
          <a:p>
            <a:r>
              <a:rPr lang="en-US" altLang="en-US" sz="2000" dirty="0">
                <a:ea typeface="ＭＳ Ｐゴシック" panose="020B0600070205080204" pitchFamily="34" charset="-128"/>
              </a:rPr>
              <a:t>Written program and worker access to information</a:t>
            </a:r>
          </a:p>
          <a:p>
            <a:pPr marL="0" indent="0" algn="ctr">
              <a:buNone/>
            </a:pPr>
            <a:r>
              <a:rPr lang="en-US" altLang="en-US" sz="2000" b="1" dirty="0">
                <a:ea typeface="ＭＳ Ｐゴシック" panose="020B0600070205080204" pitchFamily="34" charset="-128"/>
              </a:rPr>
              <a:t>These rights may be relevant to the cleaning and disinfecting chemicals</a:t>
            </a:r>
          </a:p>
        </p:txBody>
      </p:sp>
      <p:sp>
        <p:nvSpPr>
          <p:cNvPr id="2" name="Slide Number Placeholder 1">
            <a:extLst>
              <a:ext uri="{FF2B5EF4-FFF2-40B4-BE49-F238E27FC236}">
                <a16:creationId xmlns:a16="http://schemas.microsoft.com/office/drawing/2014/main" id="{B03A7039-1824-4834-9B81-2C94E8468823}"/>
              </a:ext>
            </a:extLst>
          </p:cNvPr>
          <p:cNvSpPr>
            <a:spLocks noGrp="1"/>
          </p:cNvSpPr>
          <p:nvPr>
            <p:ph type="sldNum" sz="quarter" idx="10"/>
          </p:nvPr>
        </p:nvSpPr>
        <p:spPr/>
        <p:txBody>
          <a:bodyPr/>
          <a:lstStyle/>
          <a:p>
            <a:fld id="{E4D25CCA-84D6-4E84-B1C7-B334DD86A6AB}" type="slidenum">
              <a:rPr lang="en-US" altLang="en-US" smtClean="0"/>
              <a:pPr/>
              <a:t>63</a:t>
            </a:fld>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830D4AA4-EC15-4ED7-88C0-F3F5B9CCC0CD}"/>
              </a:ext>
            </a:extLst>
          </p:cNvPr>
          <p:cNvSpPr>
            <a:spLocks noGrp="1"/>
          </p:cNvSpPr>
          <p:nvPr>
            <p:ph type="title"/>
          </p:nvPr>
        </p:nvSpPr>
        <p:spPr/>
        <p:txBody>
          <a:bodyPr/>
          <a:lstStyle/>
          <a:p>
            <a:r>
              <a:rPr lang="en-US" altLang="en-US" dirty="0">
                <a:ea typeface="ＭＳ Ｐゴシック" panose="020B0600070205080204" pitchFamily="34" charset="-128"/>
              </a:rPr>
              <a:t>Portable containers</a:t>
            </a:r>
          </a:p>
        </p:txBody>
      </p:sp>
      <p:pic>
        <p:nvPicPr>
          <p:cNvPr id="107524" name="Content Placeholder 5" descr="cleaning service cart ">
            <a:extLst>
              <a:ext uri="{FF2B5EF4-FFF2-40B4-BE49-F238E27FC236}">
                <a16:creationId xmlns:a16="http://schemas.microsoft.com/office/drawing/2014/main" id="{4360EA87-9473-4F2C-85BD-AEB8D61345B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p:pic>
      <p:sp>
        <p:nvSpPr>
          <p:cNvPr id="107523" name="Content Placeholder 3">
            <a:extLst>
              <a:ext uri="{FF2B5EF4-FFF2-40B4-BE49-F238E27FC236}">
                <a16:creationId xmlns:a16="http://schemas.microsoft.com/office/drawing/2014/main" id="{A2CB2E75-0B23-4FDE-B695-F7AC5AFF8DBF}"/>
              </a:ext>
            </a:extLst>
          </p:cNvPr>
          <p:cNvSpPr>
            <a:spLocks noGrp="1"/>
          </p:cNvSpPr>
          <p:nvPr>
            <p:ph sz="half" idx="2"/>
          </p:nvPr>
        </p:nvSpPr>
        <p:spPr/>
        <p:txBody>
          <a:bodyPr/>
          <a:lstStyle/>
          <a:p>
            <a:r>
              <a:rPr lang="en-US" altLang="en-US" sz="2400" dirty="0">
                <a:ea typeface="ＭＳ Ｐゴシック" panose="020B0600070205080204" pitchFamily="34" charset="-128"/>
              </a:rPr>
              <a:t>Portable containers must be labeled</a:t>
            </a:r>
          </a:p>
          <a:p>
            <a:r>
              <a:rPr lang="en-US" altLang="en-US" sz="2400" dirty="0">
                <a:ea typeface="ＭＳ Ｐゴシック" panose="020B0600070205080204" pitchFamily="34" charset="-128"/>
              </a:rPr>
              <a:t>Exception: portable containers do not have to be labeled if </a:t>
            </a:r>
            <a:r>
              <a:rPr lang="en-US" altLang="en-US" sz="2400" u="sng" dirty="0">
                <a:ea typeface="ＭＳ Ｐゴシック" panose="020B0600070205080204" pitchFamily="34" charset="-128"/>
              </a:rPr>
              <a:t>only</a:t>
            </a:r>
            <a:r>
              <a:rPr lang="en-US" altLang="en-US" sz="2400" dirty="0">
                <a:ea typeface="ＭＳ Ｐゴシック" panose="020B0600070205080204" pitchFamily="34" charset="-128"/>
              </a:rPr>
              <a:t> the worker who transfers the chemical uses it during that shift </a:t>
            </a:r>
          </a:p>
          <a:p>
            <a:endParaRPr lang="en-US" altLang="en-US" sz="24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769968DB-25B1-4D09-8402-968C8E1C494E}"/>
              </a:ext>
            </a:extLst>
          </p:cNvPr>
          <p:cNvSpPr>
            <a:spLocks noGrp="1"/>
          </p:cNvSpPr>
          <p:nvPr>
            <p:ph type="sldNum" sz="quarter" idx="10"/>
          </p:nvPr>
        </p:nvSpPr>
        <p:spPr/>
        <p:txBody>
          <a:bodyPr/>
          <a:lstStyle/>
          <a:p>
            <a:fld id="{644431DD-724F-4159-B395-C12D4FF15CA8}" type="slidenum">
              <a:rPr lang="en-US" altLang="en-US" smtClean="0"/>
              <a:pPr/>
              <a:t>64</a:t>
            </a:fld>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4">
            <a:extLst>
              <a:ext uri="{FF2B5EF4-FFF2-40B4-BE49-F238E27FC236}">
                <a16:creationId xmlns:a16="http://schemas.microsoft.com/office/drawing/2014/main" id="{00887158-AA8A-46CA-9888-B001591D96E8}"/>
              </a:ext>
            </a:extLst>
          </p:cNvPr>
          <p:cNvSpPr>
            <a:spLocks noGrp="1"/>
          </p:cNvSpPr>
          <p:nvPr>
            <p:ph type="title"/>
          </p:nvPr>
        </p:nvSpPr>
        <p:spPr>
          <a:xfrm>
            <a:off x="381000" y="1143000"/>
            <a:ext cx="8229600" cy="914400"/>
          </a:xfrm>
        </p:spPr>
        <p:txBody>
          <a:bodyPr/>
          <a:lstStyle/>
          <a:p>
            <a:pPr algn="ctr"/>
            <a:br>
              <a:rPr lang="en-US" altLang="en-US" sz="2800" dirty="0">
                <a:ea typeface="ＭＳ Ｐゴシック" panose="020B0600070205080204" pitchFamily="34" charset="-128"/>
              </a:rPr>
            </a:br>
            <a:r>
              <a:rPr lang="en-US" altLang="en-US" sz="2800" dirty="0">
                <a:ea typeface="ＭＳ Ｐゴシック" panose="020B0600070205080204" pitchFamily="34" charset="-128"/>
              </a:rPr>
              <a:t>Cal OSHA Aerosol Transmissible Disease (ATD) Standard</a:t>
            </a:r>
            <a:br>
              <a:rPr lang="en-US" altLang="en-US" sz="3600" dirty="0">
                <a:ea typeface="ＭＳ Ｐゴシック" panose="020B0600070205080204" pitchFamily="34" charset="-128"/>
              </a:rPr>
            </a:br>
            <a:endParaRPr lang="en-US" altLang="en-US" sz="3600" dirty="0">
              <a:ea typeface="ＭＳ Ｐゴシック" panose="020B0600070205080204" pitchFamily="34" charset="-128"/>
            </a:endParaRPr>
          </a:p>
        </p:txBody>
      </p:sp>
      <p:sp>
        <p:nvSpPr>
          <p:cNvPr id="113667" name="Content Placeholder 5">
            <a:extLst>
              <a:ext uri="{FF2B5EF4-FFF2-40B4-BE49-F238E27FC236}">
                <a16:creationId xmlns:a16="http://schemas.microsoft.com/office/drawing/2014/main" id="{782E7524-56CD-42C9-8092-4591B8D7BD4C}"/>
              </a:ext>
            </a:extLst>
          </p:cNvPr>
          <p:cNvSpPr>
            <a:spLocks noGrp="1"/>
          </p:cNvSpPr>
          <p:nvPr>
            <p:ph idx="1"/>
          </p:nvPr>
        </p:nvSpPr>
        <p:spPr/>
        <p:txBody>
          <a:bodyPr/>
          <a:lstStyle/>
          <a:p>
            <a:pPr marL="0" indent="0" algn="ctr">
              <a:buFontTx/>
              <a:buNone/>
            </a:pPr>
            <a:br>
              <a:rPr lang="en-US" altLang="en-US" sz="1200" b="1" dirty="0">
                <a:ea typeface="ＭＳ Ｐゴシック" panose="020B0600070205080204" pitchFamily="34" charset="-128"/>
              </a:rPr>
            </a:br>
            <a:r>
              <a:rPr lang="en-US" altLang="en-US" b="1" dirty="0">
                <a:ea typeface="ＭＳ Ｐゴシック" panose="020B0600070205080204" pitchFamily="34" charset="-128"/>
              </a:rPr>
              <a:t> </a:t>
            </a:r>
            <a:r>
              <a:rPr lang="en-US" altLang="en-US" sz="1800" b="1" dirty="0">
                <a:ea typeface="ＭＳ Ｐゴシック" panose="020B0600070205080204" pitchFamily="34" charset="-128"/>
                <a:hlinkClick r:id="rId3"/>
              </a:rPr>
              <a:t>http://www.dir.ca.gov/Title8/5199.html </a:t>
            </a:r>
            <a:endParaRPr lang="en-US" altLang="en-US" sz="1800" b="1" dirty="0">
              <a:ea typeface="ＭＳ Ｐゴシック" panose="020B0600070205080204" pitchFamily="34" charset="-128"/>
            </a:endParaRPr>
          </a:p>
          <a:p>
            <a:pPr marL="0" indent="0" algn="ctr">
              <a:buFontTx/>
              <a:buNone/>
            </a:pPr>
            <a:endParaRPr lang="en-US" altLang="en-US" sz="1800" b="1" dirty="0">
              <a:ea typeface="ＭＳ Ｐゴシック" panose="020B0600070205080204" pitchFamily="34" charset="-128"/>
            </a:endParaRPr>
          </a:p>
          <a:p>
            <a:r>
              <a:rPr lang="en-US" altLang="en-US" sz="2200" dirty="0">
                <a:ea typeface="ＭＳ Ｐゴシック" panose="020B0600070205080204" pitchFamily="34" charset="-128"/>
              </a:rPr>
              <a:t>Enforceable in California, it applies to many types of health care settings, police services, correctional facilities, drug rehab centers, homeless shelters, and other settings.</a:t>
            </a:r>
          </a:p>
          <a:p>
            <a:r>
              <a:rPr lang="en-US" altLang="en-US" sz="2200" dirty="0">
                <a:ea typeface="ＭＳ Ｐゴシック" panose="020B0600070205080204" pitchFamily="34" charset="-128"/>
              </a:rPr>
              <a:t>Requires different types of engineering controls, work practices and administrative controls, and PPE depending on the level of potential exposure.</a:t>
            </a:r>
          </a:p>
          <a:p>
            <a:r>
              <a:rPr lang="en-US" altLang="en-US" sz="2200" dirty="0">
                <a:ea typeface="ＭＳ Ｐゴシック" panose="020B0600070205080204" pitchFamily="34" charset="-128"/>
              </a:rPr>
              <a:t>It is a useful reference for all states.</a:t>
            </a:r>
          </a:p>
        </p:txBody>
      </p:sp>
      <p:sp>
        <p:nvSpPr>
          <p:cNvPr id="2" name="Slide Number Placeholder 1">
            <a:extLst>
              <a:ext uri="{FF2B5EF4-FFF2-40B4-BE49-F238E27FC236}">
                <a16:creationId xmlns:a16="http://schemas.microsoft.com/office/drawing/2014/main" id="{9B1F3146-9D5B-4D50-BA8C-9CE4C00C1427}"/>
              </a:ext>
            </a:extLst>
          </p:cNvPr>
          <p:cNvSpPr>
            <a:spLocks noGrp="1"/>
          </p:cNvSpPr>
          <p:nvPr>
            <p:ph type="sldNum" sz="quarter" idx="10"/>
          </p:nvPr>
        </p:nvSpPr>
        <p:spPr/>
        <p:txBody>
          <a:bodyPr/>
          <a:lstStyle/>
          <a:p>
            <a:fld id="{E4D25CCA-84D6-4E84-B1C7-B334DD86A6AB}" type="slidenum">
              <a:rPr lang="en-US" altLang="en-US" smtClean="0"/>
              <a:pPr/>
              <a:t>65</a:t>
            </a:fld>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857D-5258-4679-B6AE-A09BC1E6045E}"/>
              </a:ext>
            </a:extLst>
          </p:cNvPr>
          <p:cNvSpPr>
            <a:spLocks noGrp="1"/>
          </p:cNvSpPr>
          <p:nvPr>
            <p:ph type="title"/>
          </p:nvPr>
        </p:nvSpPr>
        <p:spPr/>
        <p:txBody>
          <a:bodyPr/>
          <a:lstStyle/>
          <a:p>
            <a:r>
              <a:rPr lang="en-US" dirty="0"/>
              <a:t>Mental health &amp; stress</a:t>
            </a:r>
          </a:p>
        </p:txBody>
      </p:sp>
      <p:sp>
        <p:nvSpPr>
          <p:cNvPr id="3" name="Content Placeholder 2">
            <a:extLst>
              <a:ext uri="{FF2B5EF4-FFF2-40B4-BE49-F238E27FC236}">
                <a16:creationId xmlns:a16="http://schemas.microsoft.com/office/drawing/2014/main" id="{AC26854C-9CA2-45BE-9EAD-76137B93650E}"/>
              </a:ext>
            </a:extLst>
          </p:cNvPr>
          <p:cNvSpPr>
            <a:spLocks noGrp="1"/>
          </p:cNvSpPr>
          <p:nvPr>
            <p:ph idx="1"/>
          </p:nvPr>
        </p:nvSpPr>
        <p:spPr/>
        <p:txBody>
          <a:bodyPr/>
          <a:lstStyle/>
          <a:p>
            <a:pPr marL="0" indent="0">
              <a:buNone/>
            </a:pPr>
            <a:r>
              <a:rPr lang="en-US" dirty="0"/>
              <a:t>As the number of cases of COVID-19 increase, so does the associated anxiety and stress. </a:t>
            </a:r>
            <a:r>
              <a:rPr lang="en-US" sz="2000" dirty="0"/>
              <a:t>Consider the following steps:</a:t>
            </a:r>
          </a:p>
          <a:p>
            <a:r>
              <a:rPr lang="en-US" sz="2000" b="1" dirty="0"/>
              <a:t>Use your smart phone </a:t>
            </a:r>
            <a:r>
              <a:rPr lang="en-US" sz="2000" dirty="0"/>
              <a:t>to stay connected to family and friends. Shift from texting to voice or video calling to feel more connected.</a:t>
            </a:r>
          </a:p>
          <a:p>
            <a:r>
              <a:rPr lang="en-US" sz="2000" b="1" dirty="0"/>
              <a:t>Keep comfortable.</a:t>
            </a:r>
            <a:r>
              <a:rPr lang="en-US" sz="2000" dirty="0"/>
              <a:t> Do more of the things you enjoy doing at home.</a:t>
            </a:r>
          </a:p>
          <a:p>
            <a:r>
              <a:rPr lang="en-US" sz="2000" b="1" dirty="0"/>
              <a:t>Practice stress relief </a:t>
            </a:r>
            <a:r>
              <a:rPr lang="en-US" sz="2000" dirty="0"/>
              <a:t>whenever you feel anxiety building – do some deep breathing, exercise, read, dig in the garden, whatever works for you.</a:t>
            </a:r>
          </a:p>
          <a:p>
            <a:r>
              <a:rPr lang="en-US" sz="2000" b="1" dirty="0"/>
              <a:t>Avoid unhealthy behavior </a:t>
            </a:r>
            <a:r>
              <a:rPr lang="en-US" sz="2000" dirty="0"/>
              <a:t>such as excess drinking – that will just increase your anxiety afterwards.</a:t>
            </a:r>
          </a:p>
          <a:p>
            <a:r>
              <a:rPr lang="en-US" sz="2000" b="1" dirty="0"/>
              <a:t>Keep looking forward</a:t>
            </a:r>
            <a:r>
              <a:rPr lang="en-US" sz="2000" dirty="0"/>
              <a:t>. Make some plans for six months down the road.</a:t>
            </a:r>
          </a:p>
          <a:p>
            <a:endParaRPr lang="en-US" dirty="0"/>
          </a:p>
        </p:txBody>
      </p:sp>
      <p:sp>
        <p:nvSpPr>
          <p:cNvPr id="4" name="Slide Number Placeholder 3">
            <a:extLst>
              <a:ext uri="{FF2B5EF4-FFF2-40B4-BE49-F238E27FC236}">
                <a16:creationId xmlns:a16="http://schemas.microsoft.com/office/drawing/2014/main" id="{5E019FF7-739B-4ECE-BCB1-7CDA3BF4967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529971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057399"/>
          </a:xfrm>
        </p:spPr>
        <p:txBody>
          <a:bodyPr>
            <a:normAutofit/>
          </a:bodyPr>
          <a:lstStyle/>
          <a:p>
            <a:r>
              <a:rPr lang="en-US" b="1" dirty="0"/>
              <a:t>PSD Guide</a:t>
            </a:r>
            <a:br>
              <a:rPr lang="en-US" b="1" dirty="0"/>
            </a:br>
            <a:endParaRPr lang="en-US" dirty="0"/>
          </a:p>
        </p:txBody>
      </p:sp>
      <p:sp>
        <p:nvSpPr>
          <p:cNvPr id="5" name="TextBox 4">
            <a:extLst>
              <a:ext uri="{FF2B5EF4-FFF2-40B4-BE49-F238E27FC236}">
                <a16:creationId xmlns:a16="http://schemas.microsoft.com/office/drawing/2014/main" id="{12C1B93E-99CD-4911-8B19-668475F1A6F4}"/>
              </a:ext>
            </a:extLst>
          </p:cNvPr>
          <p:cNvSpPr txBox="1"/>
          <p:nvPr/>
        </p:nvSpPr>
        <p:spPr>
          <a:xfrm>
            <a:off x="0" y="1676400"/>
            <a:ext cx="9144000" cy="2012859"/>
          </a:xfrm>
          <a:prstGeom prst="rect">
            <a:avLst/>
          </a:prstGeom>
          <a:solidFill>
            <a:schemeClr val="bg1"/>
          </a:solidFill>
        </p:spPr>
        <p:txBody>
          <a:bodyPr wrap="square" rtlCol="0">
            <a:spAutoFit/>
          </a:bodyPr>
          <a:lstStyle/>
          <a:p>
            <a:pPr algn="ctr">
              <a:buNone/>
            </a:pPr>
            <a:r>
              <a:rPr lang="en-US" sz="2400" dirty="0"/>
              <a:t>The PSD Training Module trains workers how to use existing resources to research and evaluate the characteristics of infectious disease hazards and also to understand the recommended methods for controlling them. </a:t>
            </a:r>
          </a:p>
          <a:p>
            <a:pPr algn="ctr">
              <a:buNone/>
            </a:pPr>
            <a:endParaRPr lang="en-US" sz="2400" dirty="0"/>
          </a:p>
        </p:txBody>
      </p:sp>
      <p:sp>
        <p:nvSpPr>
          <p:cNvPr id="3" name="Slide Number Placeholder 2">
            <a:extLst>
              <a:ext uri="{FF2B5EF4-FFF2-40B4-BE49-F238E27FC236}">
                <a16:creationId xmlns:a16="http://schemas.microsoft.com/office/drawing/2014/main" id="{A3CDAF89-A1D8-4B8D-81C9-E92C1427F034}"/>
              </a:ext>
            </a:extLst>
          </p:cNvPr>
          <p:cNvSpPr>
            <a:spLocks noGrp="1"/>
          </p:cNvSpPr>
          <p:nvPr>
            <p:ph type="sldNum" sz="quarter" idx="12"/>
          </p:nvPr>
        </p:nvSpPr>
        <p:spPr/>
        <p:txBody>
          <a:bodyPr/>
          <a:lstStyle/>
          <a:p>
            <a:fld id="{B6F15528-21DE-4FAA-801E-634DDDAF4B2B}" type="slidenum">
              <a:rPr lang="en-US" smtClean="0"/>
              <a:pPr/>
              <a:t>67</a:t>
            </a:fld>
            <a:endParaRPr lang="en-US" dirty="0"/>
          </a:p>
        </p:txBody>
      </p:sp>
    </p:spTree>
    <p:extLst>
      <p:ext uri="{BB962C8B-B14F-4D97-AF65-F5344CB8AC3E}">
        <p14:creationId xmlns:p14="http://schemas.microsoft.com/office/powerpoint/2010/main" val="972681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a:t>
            </a:r>
          </a:p>
        </p:txBody>
      </p:sp>
      <p:sp>
        <p:nvSpPr>
          <p:cNvPr id="3" name="Content Placeholder 2"/>
          <p:cNvSpPr>
            <a:spLocks noGrp="1"/>
          </p:cNvSpPr>
          <p:nvPr>
            <p:ph sz="half" idx="1"/>
          </p:nvPr>
        </p:nvSpPr>
        <p:spPr>
          <a:xfrm>
            <a:off x="533400" y="2133600"/>
            <a:ext cx="4572000" cy="4114800"/>
          </a:xfrm>
        </p:spPr>
        <p:txBody>
          <a:bodyPr>
            <a:normAutofit/>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Interactive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Adult </a:t>
            </a:r>
            <a:r>
              <a:rPr lang="en-US" dirty="0"/>
              <a:t>train</a:t>
            </a:r>
            <a:r>
              <a:rPr lang="en-US" dirty="0">
                <a:latin typeface="Arial" panose="020B0604020202020204" pitchFamily="34" charset="0"/>
                <a:cs typeface="Arial" panose="020B0604020202020204" pitchFamily="34" charset="0"/>
              </a:rPr>
              <a:t>ing techniques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Designed for workers &amp; community</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All hazards approach</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Structured training materials</a:t>
            </a:r>
          </a:p>
          <a:p>
            <a:pPr marL="342900" indent="-342900">
              <a:buFont typeface="Arial" panose="020B0604020202020204" pitchFamily="34" charset="0"/>
              <a:buChar char="•"/>
            </a:pPr>
            <a:endParaRPr lang="en-US" dirty="0"/>
          </a:p>
        </p:txBody>
      </p:sp>
      <p:pic>
        <p:nvPicPr>
          <p:cNvPr id="6" name="Content Placeholder 5" descr="A group of people talking, one wearing PPE">
            <a:extLst>
              <a:ext uri="{FF2B5EF4-FFF2-40B4-BE49-F238E27FC236}">
                <a16:creationId xmlns:a16="http://schemas.microsoft.com/office/drawing/2014/main" id="{C0A4D9D1-706E-4DA9-B84F-BE28A776E764}"/>
              </a:ext>
            </a:extLst>
          </p:cNvPr>
          <p:cNvPicPr>
            <a:picLocks noGrp="1" noChangeAspect="1"/>
          </p:cNvPicPr>
          <p:nvPr>
            <p:ph sz="half" idx="2"/>
          </p:nvPr>
        </p:nvPicPr>
        <p:blipFill>
          <a:blip r:embed="rId3"/>
          <a:stretch>
            <a:fillRect/>
          </a:stretch>
        </p:blipFill>
        <p:spPr>
          <a:xfrm>
            <a:off x="4998994" y="2667000"/>
            <a:ext cx="4043406" cy="3032554"/>
          </a:xfrm>
        </p:spPr>
      </p:pic>
      <p:sp>
        <p:nvSpPr>
          <p:cNvPr id="4" name="Slide Number Placeholder 3">
            <a:extLst>
              <a:ext uri="{FF2B5EF4-FFF2-40B4-BE49-F238E27FC236}">
                <a16:creationId xmlns:a16="http://schemas.microsoft.com/office/drawing/2014/main" id="{74AFF340-2FB8-4B49-B616-9A29C7FBF3F3}"/>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4431DD-724F-4159-B395-C12D4FF15CA8}"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Tree>
    <p:extLst>
      <p:ext uri="{BB962C8B-B14F-4D97-AF65-F5344CB8AC3E}">
        <p14:creationId xmlns:p14="http://schemas.microsoft.com/office/powerpoint/2010/main" val="813485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Objectives</a:t>
            </a:r>
          </a:p>
        </p:txBody>
      </p:sp>
      <p:sp>
        <p:nvSpPr>
          <p:cNvPr id="5" name="Content Placeholder 4"/>
          <p:cNvSpPr>
            <a:spLocks noGrp="1"/>
          </p:cNvSpPr>
          <p:nvPr>
            <p:ph idx="1"/>
          </p:nvPr>
        </p:nvSpPr>
        <p:spPr/>
        <p:txBody>
          <a:bodyPr>
            <a:normAutofit/>
          </a:bodyPr>
          <a:lstStyle/>
          <a:p>
            <a:pPr marL="0" indent="0">
              <a:buNone/>
            </a:pPr>
            <a:r>
              <a:rPr lang="en-US" sz="2800" dirty="0"/>
              <a:t>Upon taking this module, participants will be able to:</a:t>
            </a:r>
          </a:p>
          <a:p>
            <a:pPr marL="514350" indent="-514350">
              <a:buFont typeface="+mj-lt"/>
              <a:buAutoNum type="arabicPeriod"/>
            </a:pPr>
            <a:r>
              <a:rPr lang="en-US" sz="2800" dirty="0"/>
              <a:t>Access and use existing resources for pathogen safety data.</a:t>
            </a:r>
          </a:p>
          <a:p>
            <a:pPr marL="514350" indent="-514350">
              <a:buFont typeface="+mj-lt"/>
              <a:buAutoNum type="arabicPeriod"/>
            </a:pPr>
            <a:r>
              <a:rPr lang="en-US" sz="2800" dirty="0"/>
              <a:t>Look up key terminology used in pathogen safety data resources.</a:t>
            </a:r>
          </a:p>
          <a:p>
            <a:pPr marL="514350" indent="-514350">
              <a:buFont typeface="+mj-lt"/>
              <a:buAutoNum type="arabicPeriod"/>
            </a:pPr>
            <a:r>
              <a:rPr lang="en-US" sz="2800" dirty="0"/>
              <a:t>Explain the use of pathogen safety data resources in risk assessment and infection prevention and control activities.</a:t>
            </a:r>
          </a:p>
        </p:txBody>
      </p:sp>
      <p:sp>
        <p:nvSpPr>
          <p:cNvPr id="3" name="Slide Number Placeholder 2">
            <a:extLst>
              <a:ext uri="{FF2B5EF4-FFF2-40B4-BE49-F238E27FC236}">
                <a16:creationId xmlns:a16="http://schemas.microsoft.com/office/drawing/2014/main" id="{95502FFF-142D-4DEC-A6EB-09929E6AA4E7}"/>
              </a:ext>
            </a:extLst>
          </p:cNvPr>
          <p:cNvSpPr>
            <a:spLocks noGrp="1"/>
          </p:cNvSpPr>
          <p:nvPr>
            <p:ph type="sldNum" sz="quarter" idx="4"/>
          </p:nvPr>
        </p:nvSpPr>
        <p:spPr>
          <a:xfrm>
            <a:off x="7772400" y="6356350"/>
            <a:ext cx="1066800" cy="365125"/>
          </a:xfrm>
          <a:prstGeom prst="rect">
            <a:avLst/>
          </a:prstGeom>
        </p:spPr>
        <p:txBody>
          <a:bodyPr vert="horz" lIns="91440" tIns="45720" rIns="91440" bIns="45720" rtlCol="0" anchor="ctr"/>
          <a:lstStyle>
            <a:defPPr>
              <a:defRPr lang="en-US"/>
            </a:defPPr>
            <a:lvl1pPr algn="r" rtl="0" fontAlgn="base">
              <a:spcBef>
                <a:spcPct val="20000"/>
              </a:spcBef>
              <a:spcAft>
                <a:spcPct val="0"/>
              </a:spcAft>
              <a:buChar char="•"/>
              <a:defRPr sz="1200" kern="1200">
                <a:solidFill>
                  <a:schemeClr val="tx1">
                    <a:tint val="75000"/>
                  </a:schemeClr>
                </a:solidFill>
                <a:latin typeface="Arial" charset="0"/>
                <a:ea typeface="ＭＳ Ｐゴシック" pitchFamily="48" charset="-128"/>
                <a:cs typeface="+mn-cs"/>
              </a:defRPr>
            </a:lvl1pPr>
            <a:lvl2pPr marL="4572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2pPr>
            <a:lvl3pPr marL="9144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3pPr>
            <a:lvl4pPr marL="13716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4pPr>
            <a:lvl5pPr marL="1828800" algn="l" rtl="0" fontAlgn="base">
              <a:spcBef>
                <a:spcPct val="20000"/>
              </a:spcBef>
              <a:spcAft>
                <a:spcPct val="0"/>
              </a:spcAft>
              <a:buChar char="•"/>
              <a:defRPr sz="2000" kern="1200">
                <a:solidFill>
                  <a:schemeClr val="tx1"/>
                </a:solidFill>
                <a:latin typeface="Arial" charset="0"/>
                <a:ea typeface="ＭＳ Ｐゴシック" pitchFamily="48" charset="-128"/>
                <a:cs typeface="+mn-cs"/>
              </a:defRPr>
            </a:lvl5pPr>
            <a:lvl6pPr marL="2286000" algn="l" defTabSz="914400" rtl="0" eaLnBrk="1" latinLnBrk="0" hangingPunct="1">
              <a:defRPr sz="2000" kern="1200">
                <a:solidFill>
                  <a:schemeClr val="tx1"/>
                </a:solidFill>
                <a:latin typeface="Arial" charset="0"/>
                <a:ea typeface="ＭＳ Ｐゴシック" pitchFamily="48" charset="-128"/>
                <a:cs typeface="+mn-cs"/>
              </a:defRPr>
            </a:lvl6pPr>
            <a:lvl7pPr marL="2743200" algn="l" defTabSz="914400" rtl="0" eaLnBrk="1" latinLnBrk="0" hangingPunct="1">
              <a:defRPr sz="2000" kern="1200">
                <a:solidFill>
                  <a:schemeClr val="tx1"/>
                </a:solidFill>
                <a:latin typeface="Arial" charset="0"/>
                <a:ea typeface="ＭＳ Ｐゴシック" pitchFamily="48" charset="-128"/>
                <a:cs typeface="+mn-cs"/>
              </a:defRPr>
            </a:lvl7pPr>
            <a:lvl8pPr marL="3200400" algn="l" defTabSz="914400" rtl="0" eaLnBrk="1" latinLnBrk="0" hangingPunct="1">
              <a:defRPr sz="2000" kern="1200">
                <a:solidFill>
                  <a:schemeClr val="tx1"/>
                </a:solidFill>
                <a:latin typeface="Arial" charset="0"/>
                <a:ea typeface="ＭＳ Ｐゴシック" pitchFamily="48" charset="-128"/>
                <a:cs typeface="+mn-cs"/>
              </a:defRPr>
            </a:lvl8pPr>
            <a:lvl9pPr marL="3657600" algn="l" defTabSz="914400" rtl="0" eaLnBrk="1" latinLnBrk="0" hangingPunct="1">
              <a:defRPr sz="2000" kern="1200">
                <a:solidFill>
                  <a:schemeClr val="tx1"/>
                </a:solidFill>
                <a:latin typeface="Arial" charset="0"/>
                <a:ea typeface="ＭＳ Ｐゴシック" pitchFamily="48" charset="-128"/>
                <a:cs typeface="+mn-cs"/>
              </a:defRPr>
            </a:lvl9pPr>
          </a:lstStyle>
          <a:p>
            <a:fld id="{B6F15528-21DE-4FAA-801E-634DDDAF4B2B}" type="slidenum">
              <a:rPr lang="en-US" smtClean="0"/>
              <a:pPr/>
              <a:t>69</a:t>
            </a:fld>
            <a:endParaRPr lang="en-US" dirty="0"/>
          </a:p>
        </p:txBody>
      </p:sp>
    </p:spTree>
    <p:extLst>
      <p:ext uri="{BB962C8B-B14F-4D97-AF65-F5344CB8AC3E}">
        <p14:creationId xmlns:p14="http://schemas.microsoft.com/office/powerpoint/2010/main" val="277127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2540-547A-473C-A216-3520C905605F}"/>
              </a:ext>
            </a:extLst>
          </p:cNvPr>
          <p:cNvSpPr>
            <a:spLocks noGrp="1"/>
          </p:cNvSpPr>
          <p:nvPr>
            <p:ph type="title"/>
          </p:nvPr>
        </p:nvSpPr>
        <p:spPr>
          <a:xfrm>
            <a:off x="228600" y="1345163"/>
            <a:ext cx="8648700" cy="533400"/>
          </a:xfrm>
        </p:spPr>
        <p:txBody>
          <a:bodyPr/>
          <a:lstStyle/>
          <a:p>
            <a:r>
              <a:rPr lang="en-US" dirty="0"/>
              <a:t>US situation as of March 2020</a:t>
            </a:r>
          </a:p>
        </p:txBody>
      </p:sp>
      <p:sp>
        <p:nvSpPr>
          <p:cNvPr id="3" name="Content Placeholder 2">
            <a:extLst>
              <a:ext uri="{FF2B5EF4-FFF2-40B4-BE49-F238E27FC236}">
                <a16:creationId xmlns:a16="http://schemas.microsoft.com/office/drawing/2014/main" id="{F3DC4F4D-C1B1-4B77-A0DC-E2BDE96978B9}"/>
              </a:ext>
            </a:extLst>
          </p:cNvPr>
          <p:cNvSpPr>
            <a:spLocks noGrp="1"/>
          </p:cNvSpPr>
          <p:nvPr>
            <p:ph idx="1"/>
          </p:nvPr>
        </p:nvSpPr>
        <p:spPr>
          <a:xfrm>
            <a:off x="304800" y="1905000"/>
            <a:ext cx="8572500" cy="3810000"/>
          </a:xfrm>
        </p:spPr>
        <p:txBody>
          <a:bodyPr/>
          <a:lstStyle/>
          <a:p>
            <a:r>
              <a:rPr lang="en-US" sz="2200" dirty="0"/>
              <a:t>Experts are predicting that it will spread exponentially as it has in other countries. </a:t>
            </a:r>
          </a:p>
          <a:p>
            <a:r>
              <a:rPr lang="en-US" sz="2200" dirty="0"/>
              <a:t>Those with elevated risk of exposure include:</a:t>
            </a:r>
          </a:p>
          <a:p>
            <a:pPr lvl="1"/>
            <a:r>
              <a:rPr lang="en-US" sz="2000" dirty="0"/>
              <a:t>Close contacts of persons with COVID-19.</a:t>
            </a:r>
          </a:p>
          <a:p>
            <a:pPr lvl="1"/>
            <a:r>
              <a:rPr lang="en-US" sz="2000" dirty="0"/>
              <a:t>Healthcare workers caring for patients with COVID-19.</a:t>
            </a:r>
          </a:p>
          <a:p>
            <a:pPr lvl="1"/>
            <a:r>
              <a:rPr lang="en-US" sz="2000" dirty="0"/>
              <a:t>Travelers returning from </a:t>
            </a:r>
            <a:r>
              <a:rPr lang="en-US" sz="2000" dirty="0">
                <a:hlinkClick r:id="rId3"/>
              </a:rPr>
              <a:t>international locations</a:t>
            </a:r>
            <a:r>
              <a:rPr lang="en-US" sz="2000" dirty="0"/>
              <a:t> where community spread is occurring.</a:t>
            </a:r>
          </a:p>
          <a:p>
            <a:r>
              <a:rPr lang="en-US" sz="2200" dirty="0"/>
              <a:t>The entire country is practicing social distancing leading to massive shut down of schools, agencies, and employment.</a:t>
            </a:r>
          </a:p>
        </p:txBody>
      </p:sp>
      <p:sp>
        <p:nvSpPr>
          <p:cNvPr id="4" name="Slide Number Placeholder 3">
            <a:extLst>
              <a:ext uri="{FF2B5EF4-FFF2-40B4-BE49-F238E27FC236}">
                <a16:creationId xmlns:a16="http://schemas.microsoft.com/office/drawing/2014/main" id="{067E7ED7-026A-4813-BAB2-312CFA689469}"/>
              </a:ext>
            </a:extLst>
          </p:cNvPr>
          <p:cNvSpPr>
            <a:spLocks noGrp="1"/>
          </p:cNvSpPr>
          <p:nvPr>
            <p:ph type="sldNum" sz="quarter" idx="10"/>
          </p:nvPr>
        </p:nvSpPr>
        <p:spPr/>
        <p:txBody>
          <a:bodyPr/>
          <a:lstStyle/>
          <a:p>
            <a:fld id="{E4D25CCA-84D6-4E84-B1C7-B334DD86A6AB}" type="slidenum">
              <a:rPr lang="en-US" altLang="en-US" smtClean="0"/>
              <a:pPr/>
              <a:t>7</a:t>
            </a:fld>
            <a:endParaRPr lang="en-US" altLang="en-US" dirty="0"/>
          </a:p>
        </p:txBody>
      </p:sp>
    </p:spTree>
    <p:extLst>
      <p:ext uri="{BB962C8B-B14F-4D97-AF65-F5344CB8AC3E}">
        <p14:creationId xmlns:p14="http://schemas.microsoft.com/office/powerpoint/2010/main" val="296905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2F935E-F553-49AC-B5E8-BB6D27718FD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D25CCA-84D6-4E84-B1C7-B334DD86A6AB}" type="slidenum">
              <a:rPr kumimoji="0" lang="en-US" altLang="en-US" sz="1400" b="0" i="0" u="none" strike="noStrike" kern="1200" cap="none" spc="0" normalizeH="0" baseline="0" noProof="0" smtClean="0">
                <a:ln>
                  <a:noFill/>
                </a:ln>
                <a:solidFill>
                  <a:srgbClr val="000000"/>
                </a:solidFill>
                <a:effectLst/>
                <a:uLnTx/>
                <a:uFillTx/>
                <a:latin typeface="Arial" charset="0"/>
                <a:ea typeface="ＭＳ Ｐゴシック" pitchFamily="4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altLang="en-US" sz="1400" b="0" i="0" u="none" strike="noStrike" kern="1200" cap="none" spc="0" normalizeH="0" baseline="0" noProof="0" dirty="0">
              <a:ln>
                <a:noFill/>
              </a:ln>
              <a:solidFill>
                <a:srgbClr val="000000"/>
              </a:solidFill>
              <a:effectLst/>
              <a:uLnTx/>
              <a:uFillTx/>
              <a:latin typeface="Arial" charset="0"/>
              <a:ea typeface="ＭＳ Ｐゴシック" pitchFamily="48" charset="-128"/>
              <a:cs typeface="+mn-cs"/>
            </a:endParaRPr>
          </a:p>
        </p:txBody>
      </p:sp>
      <p:sp>
        <p:nvSpPr>
          <p:cNvPr id="9" name="TextBox 8" descr="&quot;&quot;">
            <a:extLst>
              <a:ext uri="{FF2B5EF4-FFF2-40B4-BE49-F238E27FC236}">
                <a16:creationId xmlns:a16="http://schemas.microsoft.com/office/drawing/2014/main" id="{6AEB5D74-5B20-4BAA-A3CB-CA7993C845DE}"/>
              </a:ext>
            </a:extLst>
          </p:cNvPr>
          <p:cNvSpPr txBox="1"/>
          <p:nvPr/>
        </p:nvSpPr>
        <p:spPr>
          <a:xfrm>
            <a:off x="304800" y="5029200"/>
            <a:ext cx="7010400" cy="1066800"/>
          </a:xfrm>
          <a:prstGeom prst="rect">
            <a:avLst/>
          </a:prstGeom>
          <a:solidFill>
            <a:schemeClr val="bg1">
              <a:lumMod val="85000"/>
            </a:schemeClr>
          </a:solidFill>
          <a:ln w="19050">
            <a:solidFill>
              <a:schemeClr val="tx1"/>
            </a:solidFill>
          </a:ln>
        </p:spPr>
        <p:txBody>
          <a:bodyPr wrap="square" rtlCol="0">
            <a:spAutoFit/>
          </a:bodyPr>
          <a:lstStyle/>
          <a:p>
            <a:endParaRPr lang="en-US" dirty="0"/>
          </a:p>
        </p:txBody>
      </p:sp>
      <p:sp>
        <p:nvSpPr>
          <p:cNvPr id="6" name="Content Placeholder 5">
            <a:extLst>
              <a:ext uri="{FF2B5EF4-FFF2-40B4-BE49-F238E27FC236}">
                <a16:creationId xmlns:a16="http://schemas.microsoft.com/office/drawing/2014/main" id="{771A479A-DA1B-4D1A-A82A-84526526E9F1}"/>
              </a:ext>
            </a:extLst>
          </p:cNvPr>
          <p:cNvSpPr>
            <a:spLocks noGrp="1"/>
          </p:cNvSpPr>
          <p:nvPr>
            <p:ph idx="1"/>
          </p:nvPr>
        </p:nvSpPr>
        <p:spPr>
          <a:xfrm>
            <a:off x="228600" y="2057400"/>
            <a:ext cx="8686800" cy="4351960"/>
          </a:xfrm>
          <a:ln w="28575"/>
        </p:spPr>
        <p:txBody>
          <a:bodyPr>
            <a:noAutofit/>
          </a:bodyPr>
          <a:lstStyle/>
          <a:p>
            <a:r>
              <a:rPr lang="en-US" dirty="0"/>
              <a:t>PPT presentation</a:t>
            </a:r>
          </a:p>
          <a:p>
            <a:r>
              <a:rPr lang="en-US" dirty="0"/>
              <a:t>Participant worksheet</a:t>
            </a:r>
          </a:p>
          <a:p>
            <a:r>
              <a:rPr lang="en-US" dirty="0"/>
              <a:t>The PSD Guide</a:t>
            </a:r>
          </a:p>
          <a:p>
            <a:r>
              <a:rPr lang="en-US" dirty="0"/>
              <a:t>A glossary</a:t>
            </a:r>
          </a:p>
          <a:p>
            <a:r>
              <a:rPr lang="en-US" dirty="0"/>
              <a:t>Four case studies that can be used as alternative to activities</a:t>
            </a:r>
          </a:p>
          <a:p>
            <a:r>
              <a:rPr lang="en-US" dirty="0"/>
              <a:t>An instructor guide</a:t>
            </a:r>
          </a:p>
          <a:p>
            <a:pPr marL="0" indent="0">
              <a:buNone/>
            </a:pPr>
            <a:endParaRPr lang="en-US" dirty="0"/>
          </a:p>
          <a:p>
            <a:pPr marL="277813" lvl="1" indent="0">
              <a:buNone/>
            </a:pPr>
            <a:r>
              <a:rPr lang="en-US" dirty="0"/>
              <a:t>Download the PSD materials: </a:t>
            </a:r>
            <a:r>
              <a:rPr lang="en-US" dirty="0">
                <a:hlinkClick r:id="rId3"/>
              </a:rPr>
              <a:t>https://tools.niehs.nih.gov/wetp/index.cfm?id=2554</a:t>
            </a:r>
            <a:endParaRPr lang="en-US" dirty="0"/>
          </a:p>
          <a:p>
            <a:endParaRPr lang="en-US" dirty="0"/>
          </a:p>
          <a:p>
            <a:pPr marL="0" indent="0">
              <a:buNone/>
            </a:pPr>
            <a:endParaRPr lang="en-US" dirty="0"/>
          </a:p>
        </p:txBody>
      </p:sp>
      <p:sp>
        <p:nvSpPr>
          <p:cNvPr id="5" name="Title 4">
            <a:extLst>
              <a:ext uri="{FF2B5EF4-FFF2-40B4-BE49-F238E27FC236}">
                <a16:creationId xmlns:a16="http://schemas.microsoft.com/office/drawing/2014/main" id="{79912883-51A1-4B84-A832-8B974D5D2A0D}"/>
              </a:ext>
            </a:extLst>
          </p:cNvPr>
          <p:cNvSpPr>
            <a:spLocks noGrp="1"/>
          </p:cNvSpPr>
          <p:nvPr>
            <p:ph type="title"/>
          </p:nvPr>
        </p:nvSpPr>
        <p:spPr/>
        <p:txBody>
          <a:bodyPr/>
          <a:lstStyle/>
          <a:p>
            <a:r>
              <a:rPr lang="en-US" dirty="0"/>
              <a:t>PSD guide training materials</a:t>
            </a:r>
          </a:p>
        </p:txBody>
      </p:sp>
    </p:spTree>
    <p:extLst>
      <p:ext uri="{BB962C8B-B14F-4D97-AF65-F5344CB8AC3E}">
        <p14:creationId xmlns:p14="http://schemas.microsoft.com/office/powerpoint/2010/main" val="1559220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3">
            <a:extLst>
              <a:ext uri="{FF2B5EF4-FFF2-40B4-BE49-F238E27FC236}">
                <a16:creationId xmlns:a16="http://schemas.microsoft.com/office/drawing/2014/main" id="{AC776B5C-5138-409B-92BE-BC57671B3DC6}"/>
              </a:ext>
            </a:extLst>
          </p:cNvPr>
          <p:cNvSpPr>
            <a:spLocks noGrp="1"/>
          </p:cNvSpPr>
          <p:nvPr>
            <p:ph type="title"/>
          </p:nvPr>
        </p:nvSpPr>
        <p:spPr/>
        <p:txBody>
          <a:bodyPr/>
          <a:lstStyle/>
          <a:p>
            <a:r>
              <a:rPr lang="en-US" altLang="en-US" dirty="0">
                <a:ea typeface="ＭＳ Ｐゴシック" panose="020B0600070205080204" pitchFamily="34" charset="-128"/>
              </a:rPr>
              <a:t>Acronyms</a:t>
            </a:r>
          </a:p>
        </p:txBody>
      </p:sp>
      <p:sp>
        <p:nvSpPr>
          <p:cNvPr id="115715" name="Content Placeholder 5">
            <a:extLst>
              <a:ext uri="{FF2B5EF4-FFF2-40B4-BE49-F238E27FC236}">
                <a16:creationId xmlns:a16="http://schemas.microsoft.com/office/drawing/2014/main" id="{6140C19D-48C4-4610-A851-DD183F1E9328}"/>
              </a:ext>
            </a:extLst>
          </p:cNvPr>
          <p:cNvSpPr>
            <a:spLocks noGrp="1"/>
          </p:cNvSpPr>
          <p:nvPr>
            <p:ph idx="1"/>
          </p:nvPr>
        </p:nvSpPr>
        <p:spPr>
          <a:xfrm>
            <a:off x="228600" y="1981200"/>
            <a:ext cx="8686800" cy="4419600"/>
          </a:xfrm>
        </p:spPr>
        <p:txBody>
          <a:bodyPr/>
          <a:lstStyle/>
          <a:p>
            <a:r>
              <a:rPr lang="en-US" altLang="en-US" sz="1800" dirty="0">
                <a:ea typeface="ＭＳ Ｐゴシック" panose="020B0600070205080204" pitchFamily="34" charset="-128"/>
              </a:rPr>
              <a:t>CDC	    Centers for Disease Control and Prevention	</a:t>
            </a:r>
          </a:p>
          <a:p>
            <a:r>
              <a:rPr lang="en-US" altLang="en-US" sz="1800" dirty="0">
                <a:ea typeface="ＭＳ Ｐゴシック" panose="020B0600070205080204" pitchFamily="34" charset="-128"/>
              </a:rPr>
              <a:t>EPA	    U.S. Environmental Protection Agency	</a:t>
            </a:r>
          </a:p>
          <a:p>
            <a:r>
              <a:rPr lang="en-US" altLang="en-US" sz="1800" dirty="0">
                <a:ea typeface="ＭＳ Ｐゴシック" panose="020B0600070205080204" pitchFamily="34" charset="-128"/>
              </a:rPr>
              <a:t>HEPA	    high-efficiency particulate air	</a:t>
            </a:r>
          </a:p>
          <a:p>
            <a:r>
              <a:rPr lang="en-US" altLang="en-US" sz="1800" dirty="0">
                <a:ea typeface="ＭＳ Ｐゴシック" panose="020B0600070205080204" pitchFamily="34" charset="-128"/>
              </a:rPr>
              <a:t>HHS	    U.S. Department of Health and Human Services	</a:t>
            </a:r>
          </a:p>
          <a:p>
            <a:r>
              <a:rPr lang="en-US" altLang="en-US" sz="1800" dirty="0">
                <a:ea typeface="ＭＳ Ｐゴシック" panose="020B0600070205080204" pitchFamily="34" charset="-128"/>
              </a:rPr>
              <a:t>JCAHO   Joint Commission on Accreditation of Healthcare Organizations</a:t>
            </a:r>
          </a:p>
          <a:p>
            <a:r>
              <a:rPr lang="en-US" altLang="en-US" sz="1800" dirty="0">
                <a:ea typeface="ＭＳ Ｐゴシック" panose="020B0600070205080204" pitchFamily="34" charset="-128"/>
              </a:rPr>
              <a:t>LRN	    Laboratory Response Network	</a:t>
            </a:r>
          </a:p>
          <a:p>
            <a:r>
              <a:rPr lang="en-US" altLang="en-US" sz="1800" dirty="0">
                <a:ea typeface="ＭＳ Ｐゴシック" panose="020B0600070205080204" pitchFamily="34" charset="-128"/>
              </a:rPr>
              <a:t>NIOSH   National Institute for Occupational Safety and Health	</a:t>
            </a:r>
          </a:p>
          <a:p>
            <a:r>
              <a:rPr lang="en-US" altLang="en-US" sz="1800" dirty="0">
                <a:ea typeface="ＭＳ Ｐゴシック" panose="020B0600070205080204" pitchFamily="34" charset="-128"/>
              </a:rPr>
              <a:t>OSH Act   Occupational Safety and Health Act of 1970	</a:t>
            </a:r>
          </a:p>
          <a:p>
            <a:r>
              <a:rPr lang="en-US" altLang="en-US" sz="1800" dirty="0">
                <a:ea typeface="ＭＳ Ｐゴシック" panose="020B0600070205080204" pitchFamily="34" charset="-128"/>
              </a:rPr>
              <a:t>OSHA	    Occupational Safety and Health Administration	</a:t>
            </a:r>
          </a:p>
          <a:p>
            <a:r>
              <a:rPr lang="en-US" altLang="en-US" sz="1800" dirty="0">
                <a:ea typeface="ＭＳ Ｐゴシック" panose="020B0600070205080204" pitchFamily="34" charset="-128"/>
              </a:rPr>
              <a:t>PAPR	    Powered air-purifying respirator		</a:t>
            </a:r>
          </a:p>
          <a:p>
            <a:r>
              <a:rPr lang="en-US" altLang="en-US" sz="1800" dirty="0">
                <a:ea typeface="ＭＳ Ｐゴシック" panose="020B0600070205080204" pitchFamily="34" charset="-128"/>
              </a:rPr>
              <a:t>PPE	    Personal protective equipment		</a:t>
            </a:r>
          </a:p>
          <a:p>
            <a:r>
              <a:rPr lang="en-US" altLang="en-US" sz="1800" dirty="0">
                <a:ea typeface="ＭＳ Ｐゴシック" panose="020B0600070205080204" pitchFamily="34" charset="-128"/>
              </a:rPr>
              <a:t>SNS	    Strategic National Stockpile	</a:t>
            </a:r>
          </a:p>
          <a:p>
            <a:r>
              <a:rPr lang="en-US" altLang="en-US" sz="1800" dirty="0">
                <a:ea typeface="ＭＳ Ｐゴシック" panose="020B0600070205080204" pitchFamily="34" charset="-128"/>
              </a:rPr>
              <a:t>WHO	    World Health Organization	</a:t>
            </a:r>
          </a:p>
          <a:p>
            <a:endParaRPr lang="en-US" altLang="en-US" sz="14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44CB3B0D-B7FF-462F-9A62-D85A782D91FF}"/>
              </a:ext>
            </a:extLst>
          </p:cNvPr>
          <p:cNvSpPr>
            <a:spLocks noGrp="1"/>
          </p:cNvSpPr>
          <p:nvPr>
            <p:ph type="sldNum" sz="quarter" idx="10"/>
          </p:nvPr>
        </p:nvSpPr>
        <p:spPr/>
        <p:txBody>
          <a:bodyPr/>
          <a:lstStyle/>
          <a:p>
            <a:fld id="{E4D25CCA-84D6-4E84-B1C7-B334DD86A6AB}" type="slidenum">
              <a:rPr lang="en-US" altLang="en-US" smtClean="0"/>
              <a:pPr/>
              <a:t>71</a:t>
            </a:fld>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650E2A42-968D-4F38-B8F8-FDFF18FAD936}"/>
              </a:ext>
            </a:extLst>
          </p:cNvPr>
          <p:cNvSpPr>
            <a:spLocks noGrp="1"/>
          </p:cNvSpPr>
          <p:nvPr>
            <p:ph type="title"/>
          </p:nvPr>
        </p:nvSpPr>
        <p:spPr/>
        <p:txBody>
          <a:bodyPr/>
          <a:lstStyle/>
          <a:p>
            <a:r>
              <a:rPr lang="en-US" altLang="en-US" dirty="0">
                <a:ea typeface="ＭＳ Ｐゴシック" panose="020B0600070205080204" pitchFamily="34" charset="-128"/>
              </a:rPr>
              <a:t>For more information</a:t>
            </a:r>
          </a:p>
        </p:txBody>
      </p:sp>
      <p:sp>
        <p:nvSpPr>
          <p:cNvPr id="117763" name="Content Placeholder 2">
            <a:extLst>
              <a:ext uri="{FF2B5EF4-FFF2-40B4-BE49-F238E27FC236}">
                <a16:creationId xmlns:a16="http://schemas.microsoft.com/office/drawing/2014/main" id="{653C72DA-3143-4053-A6C6-AA5CD264C09F}"/>
              </a:ext>
            </a:extLst>
          </p:cNvPr>
          <p:cNvSpPr>
            <a:spLocks noGrp="1"/>
          </p:cNvSpPr>
          <p:nvPr>
            <p:ph idx="1"/>
          </p:nvPr>
        </p:nvSpPr>
        <p:spPr/>
        <p:txBody>
          <a:bodyPr/>
          <a:lstStyle/>
          <a:p>
            <a:pPr>
              <a:buFontTx/>
              <a:buNone/>
            </a:pPr>
            <a:r>
              <a:rPr lang="en-US" altLang="en-US" sz="2000" dirty="0">
                <a:ea typeface="ＭＳ Ｐゴシック" panose="020B0600070205080204" pitchFamily="34" charset="-128"/>
              </a:rPr>
              <a:t>Centers for Disease Control and Prevention (CDC)</a:t>
            </a:r>
          </a:p>
          <a:p>
            <a:pPr>
              <a:buFontTx/>
              <a:buNone/>
            </a:pPr>
            <a:r>
              <a:rPr lang="en-US" altLang="en-US" sz="2000" dirty="0">
                <a:ea typeface="ＭＳ Ｐゴシック" panose="020B0600070205080204" pitchFamily="34" charset="-128"/>
              </a:rPr>
              <a:t>			</a:t>
            </a:r>
            <a:r>
              <a:rPr lang="en-US" altLang="en-US" sz="2000" dirty="0">
                <a:ea typeface="ＭＳ Ｐゴシック" panose="020B0600070205080204" pitchFamily="34" charset="-128"/>
                <a:hlinkClick r:id="rId3"/>
              </a:rPr>
              <a:t>http://www</a:t>
            </a:r>
            <a:r>
              <a:rPr lang="en-US" altLang="en-US" sz="2000" dirty="0">
                <a:ea typeface="ＭＳ Ｐゴシック" panose="020B0600070205080204" pitchFamily="34" charset="-128"/>
                <a:hlinkClick r:id="rId4"/>
              </a:rPr>
              <a:t>.cdc.gov</a:t>
            </a:r>
            <a:endParaRPr lang="en-US" altLang="en-US" sz="2000" dirty="0">
              <a:ea typeface="ＭＳ Ｐゴシック" panose="020B0600070205080204" pitchFamily="34" charset="-128"/>
            </a:endParaRPr>
          </a:p>
          <a:p>
            <a:pPr>
              <a:buFontTx/>
              <a:buNone/>
            </a:pPr>
            <a:r>
              <a:rPr lang="en-US" altLang="en-US" sz="2000" dirty="0">
                <a:ea typeface="ＭＳ Ｐゴシック" panose="020B0600070205080204" pitchFamily="34" charset="-128"/>
              </a:rPr>
              <a:t>Occupational Safety and Health Administration (OSHA)</a:t>
            </a:r>
          </a:p>
          <a:p>
            <a:pPr>
              <a:buFontTx/>
              <a:buNone/>
            </a:pPr>
            <a:r>
              <a:rPr lang="en-US" altLang="en-US" sz="2000" dirty="0">
                <a:ea typeface="ＭＳ Ｐゴシック" panose="020B0600070205080204" pitchFamily="34" charset="-128"/>
              </a:rPr>
              <a:t>			</a:t>
            </a:r>
            <a:r>
              <a:rPr lang="en-US" altLang="en-US" sz="2000" dirty="0">
                <a:ea typeface="ＭＳ Ｐゴシック" panose="020B0600070205080204" pitchFamily="34" charset="-128"/>
                <a:hlinkClick r:id="rId5"/>
              </a:rPr>
              <a:t>http://www</a:t>
            </a:r>
            <a:r>
              <a:rPr lang="en-US" altLang="en-US" sz="2000" dirty="0">
                <a:ea typeface="ＭＳ Ｐゴシック" panose="020B0600070205080204" pitchFamily="34" charset="-128"/>
                <a:hlinkClick r:id="rId6"/>
              </a:rPr>
              <a:t>.osha.gov</a:t>
            </a:r>
            <a:endParaRPr lang="en-US" altLang="en-US" sz="2000" dirty="0">
              <a:ea typeface="ＭＳ Ｐゴシック" panose="020B0600070205080204" pitchFamily="34" charset="-128"/>
            </a:endParaRPr>
          </a:p>
          <a:p>
            <a:pPr>
              <a:buFontTx/>
              <a:buNone/>
            </a:pPr>
            <a:r>
              <a:rPr lang="en-US" altLang="en-US" sz="2000" dirty="0">
                <a:ea typeface="ＭＳ Ｐゴシック" panose="020B0600070205080204" pitchFamily="34" charset="-128"/>
              </a:rPr>
              <a:t>World Health Organization			</a:t>
            </a:r>
          </a:p>
          <a:p>
            <a:pPr>
              <a:buFontTx/>
              <a:buNone/>
            </a:pPr>
            <a:r>
              <a:rPr lang="en-US" altLang="en-US" sz="2000" dirty="0">
                <a:ea typeface="ＭＳ Ｐゴシック" panose="020B0600070205080204" pitchFamily="34" charset="-128"/>
              </a:rPr>
              <a:t>			</a:t>
            </a:r>
            <a:r>
              <a:rPr lang="en-US" altLang="en-US" sz="2000" dirty="0">
                <a:ea typeface="ＭＳ Ｐゴシック" panose="020B0600070205080204" pitchFamily="34" charset="-128"/>
                <a:hlinkClick r:id="rId5"/>
              </a:rPr>
              <a:t>http://www.who.int/en/</a:t>
            </a:r>
            <a:endParaRPr lang="en-US" altLang="en-US" sz="2000" dirty="0">
              <a:ea typeface="ＭＳ Ｐゴシック" panose="020B0600070205080204" pitchFamily="34" charset="-128"/>
            </a:endParaRPr>
          </a:p>
          <a:p>
            <a:pPr>
              <a:buFontTx/>
              <a:buNone/>
            </a:pPr>
            <a:r>
              <a:rPr lang="en-US" altLang="en-US" sz="2000" dirty="0">
                <a:ea typeface="ＭＳ Ｐゴシック" panose="020B0600070205080204" pitchFamily="34" charset="-128"/>
              </a:rPr>
              <a:t>National Institute for Occupational Safety and Health (NIOSH)</a:t>
            </a:r>
          </a:p>
          <a:p>
            <a:pPr>
              <a:buFontTx/>
              <a:buNone/>
            </a:pPr>
            <a:r>
              <a:rPr lang="en-US" altLang="en-US" sz="2000" dirty="0">
                <a:ea typeface="ＭＳ Ｐゴシック" panose="020B0600070205080204" pitchFamily="34" charset="-128"/>
              </a:rPr>
              <a:t>			</a:t>
            </a:r>
            <a:r>
              <a:rPr lang="en-US" altLang="en-US" sz="2000" dirty="0">
                <a:ea typeface="ＭＳ Ｐゴシック" panose="020B0600070205080204" pitchFamily="34" charset="-128"/>
                <a:hlinkClick r:id="rId7"/>
              </a:rPr>
              <a:t>http://www.cdc.gov/NIOSH/</a:t>
            </a:r>
            <a:endParaRPr lang="en-US" altLang="en-US" sz="2000" dirty="0">
              <a:ea typeface="ＭＳ Ｐゴシック" panose="020B0600070205080204" pitchFamily="34" charset="-128"/>
            </a:endParaRPr>
          </a:p>
          <a:p>
            <a:pPr>
              <a:buFontTx/>
              <a:buNone/>
            </a:pPr>
            <a:r>
              <a:rPr lang="en-US" altLang="en-US" sz="2000" dirty="0">
                <a:ea typeface="ＭＳ Ｐゴシック" panose="020B0600070205080204" pitchFamily="34" charset="-128"/>
              </a:rPr>
              <a:t>NIEHS Worker Training Program</a:t>
            </a:r>
          </a:p>
          <a:p>
            <a:pPr>
              <a:buFontTx/>
              <a:buNone/>
            </a:pPr>
            <a:r>
              <a:rPr lang="en-US" altLang="en-US" sz="2000" dirty="0">
                <a:ea typeface="ＭＳ Ｐゴシック" panose="020B0600070205080204" pitchFamily="34" charset="-128"/>
              </a:rPr>
              <a:t>			</a:t>
            </a:r>
            <a:r>
              <a:rPr lang="en-US" altLang="en-US" sz="2000" dirty="0">
                <a:ea typeface="ＭＳ Ｐゴシック" panose="020B0600070205080204" pitchFamily="34" charset="-128"/>
                <a:hlinkClick r:id="rId8"/>
              </a:rPr>
              <a:t>https://tools.niehs.nih.gov/wetp/index.cfm?id=2554</a:t>
            </a:r>
            <a:endParaRPr lang="en-US" altLang="en-US" sz="2000" dirty="0">
              <a:ea typeface="ＭＳ Ｐゴシック" panose="020B0600070205080204" pitchFamily="34" charset="-128"/>
            </a:endParaRPr>
          </a:p>
          <a:p>
            <a:pPr>
              <a:buFontTx/>
              <a:buNone/>
            </a:pPr>
            <a:endParaRPr lang="en-US" altLang="en-US" sz="2000" dirty="0">
              <a:ea typeface="ＭＳ Ｐゴシック" panose="020B0600070205080204" pitchFamily="34" charset="-128"/>
            </a:endParaRPr>
          </a:p>
          <a:p>
            <a:pPr>
              <a:buFontTx/>
              <a:buNone/>
            </a:pPr>
            <a:endParaRPr lang="en-US" altLang="en-US" sz="20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0D70231-A059-4B87-B683-F3539AB860CD}"/>
              </a:ext>
            </a:extLst>
          </p:cNvPr>
          <p:cNvSpPr>
            <a:spLocks noGrp="1"/>
          </p:cNvSpPr>
          <p:nvPr>
            <p:ph type="sldNum" sz="quarter" idx="10"/>
          </p:nvPr>
        </p:nvSpPr>
        <p:spPr/>
        <p:txBody>
          <a:bodyPr/>
          <a:lstStyle/>
          <a:p>
            <a:fld id="{E4D25CCA-84D6-4E84-B1C7-B334DD86A6AB}" type="slidenum">
              <a:rPr lang="en-US" altLang="en-US" smtClean="0"/>
              <a:pPr/>
              <a:t>72</a:t>
            </a:fld>
            <a:endParaRPr lang="en-US"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0A2EFAC-F4B0-4143-947C-4E5FBB753D4C}"/>
              </a:ext>
            </a:extLst>
          </p:cNvPr>
          <p:cNvSpPr>
            <a:spLocks noGrp="1" noChangeArrowheads="1"/>
          </p:cNvSpPr>
          <p:nvPr>
            <p:ph type="title"/>
          </p:nvPr>
        </p:nvSpPr>
        <p:spPr/>
        <p:txBody>
          <a:bodyPr/>
          <a:lstStyle/>
          <a:p>
            <a:r>
              <a:rPr lang="en-US" altLang="en-US" dirty="0">
                <a:ea typeface="ＭＳ Ｐゴシック" panose="020B0600070205080204" pitchFamily="34" charset="-128"/>
              </a:rPr>
              <a:t>Why this training tool was created</a:t>
            </a:r>
          </a:p>
        </p:txBody>
      </p:sp>
      <p:sp>
        <p:nvSpPr>
          <p:cNvPr id="119811" name="Rectangle 3">
            <a:extLst>
              <a:ext uri="{FF2B5EF4-FFF2-40B4-BE49-F238E27FC236}">
                <a16:creationId xmlns:a16="http://schemas.microsoft.com/office/drawing/2014/main" id="{21C9717E-CAD9-45D2-B079-F31F36DA1648}"/>
              </a:ext>
            </a:extLst>
          </p:cNvPr>
          <p:cNvSpPr>
            <a:spLocks noGrp="1" noChangeArrowheads="1"/>
          </p:cNvSpPr>
          <p:nvPr>
            <p:ph idx="1"/>
          </p:nvPr>
        </p:nvSpPr>
        <p:spPr/>
        <p:txBody>
          <a:bodyPr/>
          <a:lstStyle/>
          <a:p>
            <a:pPr marL="0" indent="0" eaLnBrk="1" hangingPunct="1">
              <a:buFontTx/>
              <a:buNone/>
            </a:pPr>
            <a:r>
              <a:rPr lang="en-US" altLang="en-US" sz="2000" dirty="0">
                <a:ea typeface="ＭＳ Ｐゴシック" panose="020B0600070205080204" pitchFamily="34" charset="-128"/>
              </a:rPr>
              <a:t>This training tool was created by the NIEHS National Clearinghouse for Worker Safety and Health Training under a contract (HHSN273201500075U) from the National Institute of Environmental Health Sciences Worker Training Program (WTP). </a:t>
            </a:r>
          </a:p>
          <a:p>
            <a:pPr marL="0" indent="0" eaLnBrk="1" hangingPunct="1">
              <a:buFontTx/>
              <a:buNone/>
            </a:pPr>
            <a:r>
              <a:rPr lang="en-US" altLang="en-US" sz="2000" dirty="0">
                <a:ea typeface="ＭＳ Ｐゴシック" panose="020B0600070205080204" pitchFamily="34" charset="-128"/>
              </a:rPr>
              <a:t>WTP has trained more than two million emergency responders and hazardous waste workers since 1987 to do their jobs safely. WTP is a part of the Department of Health and Human Services, which is a cooperating agency under the Worker Safety and Health Support Annex of the National Response Plan. As part of the coordinated effort, the National Clearinghouse worked with NIEHS, WTP to create this orientation briefing for those who may be exposed to COVID-19 (coronavirus).</a:t>
            </a:r>
          </a:p>
          <a:p>
            <a:pPr marL="0" indent="0">
              <a:buFontTx/>
              <a:buNone/>
            </a:pPr>
            <a:endParaRPr lang="en-US" altLang="en-US" sz="20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D63320D-A1C3-4FC8-9290-085BE6A71A8D}"/>
              </a:ext>
            </a:extLst>
          </p:cNvPr>
          <p:cNvSpPr>
            <a:spLocks noGrp="1"/>
          </p:cNvSpPr>
          <p:nvPr>
            <p:ph type="sldNum" sz="quarter" idx="10"/>
          </p:nvPr>
        </p:nvSpPr>
        <p:spPr/>
        <p:txBody>
          <a:bodyPr/>
          <a:lstStyle/>
          <a:p>
            <a:fld id="{E4D25CCA-84D6-4E84-B1C7-B334DD86A6AB}" type="slidenum">
              <a:rPr lang="en-US" altLang="en-US" smtClean="0"/>
              <a:pPr/>
              <a:t>73</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9438-D30F-41B1-A0E3-88D25F77D3D9}"/>
              </a:ext>
            </a:extLst>
          </p:cNvPr>
          <p:cNvSpPr>
            <a:spLocks noGrp="1"/>
          </p:cNvSpPr>
          <p:nvPr>
            <p:ph type="title"/>
          </p:nvPr>
        </p:nvSpPr>
        <p:spPr/>
        <p:txBody>
          <a:bodyPr/>
          <a:lstStyle/>
          <a:p>
            <a:r>
              <a:rPr lang="en-US" dirty="0"/>
              <a:t>US distribution map as of 3/16/2020 </a:t>
            </a:r>
          </a:p>
        </p:txBody>
      </p:sp>
      <p:sp>
        <p:nvSpPr>
          <p:cNvPr id="4" name="Slide Number Placeholder 3">
            <a:extLst>
              <a:ext uri="{FF2B5EF4-FFF2-40B4-BE49-F238E27FC236}">
                <a16:creationId xmlns:a16="http://schemas.microsoft.com/office/drawing/2014/main" id="{0F4E824B-4EEB-4893-B01F-310AAD1789A1}"/>
              </a:ext>
            </a:extLst>
          </p:cNvPr>
          <p:cNvSpPr>
            <a:spLocks noGrp="1"/>
          </p:cNvSpPr>
          <p:nvPr>
            <p:ph type="sldNum" sz="quarter" idx="10"/>
          </p:nvPr>
        </p:nvSpPr>
        <p:spPr/>
        <p:txBody>
          <a:bodyPr/>
          <a:lstStyle/>
          <a:p>
            <a:fld id="{E4D25CCA-84D6-4E84-B1C7-B334DD86A6AB}" type="slidenum">
              <a:rPr lang="en-US" altLang="en-US" smtClean="0"/>
              <a:pPr/>
              <a:t>8</a:t>
            </a:fld>
            <a:endParaRPr lang="en-US" altLang="en-US" dirty="0"/>
          </a:p>
        </p:txBody>
      </p:sp>
      <p:sp>
        <p:nvSpPr>
          <p:cNvPr id="6" name="TextBox 5">
            <a:extLst>
              <a:ext uri="{FF2B5EF4-FFF2-40B4-BE49-F238E27FC236}">
                <a16:creationId xmlns:a16="http://schemas.microsoft.com/office/drawing/2014/main" id="{2DA265CB-9A7B-4543-97C5-D80BA768E192}"/>
              </a:ext>
            </a:extLst>
          </p:cNvPr>
          <p:cNvSpPr txBox="1"/>
          <p:nvPr/>
        </p:nvSpPr>
        <p:spPr>
          <a:xfrm>
            <a:off x="838200" y="6261563"/>
            <a:ext cx="7772400" cy="276999"/>
          </a:xfrm>
          <a:prstGeom prst="rect">
            <a:avLst/>
          </a:prstGeom>
          <a:noFill/>
        </p:spPr>
        <p:txBody>
          <a:bodyPr wrap="square" rtlCol="0">
            <a:spAutoFit/>
          </a:bodyPr>
          <a:lstStyle/>
          <a:p>
            <a:pPr>
              <a:buNone/>
            </a:pPr>
            <a:r>
              <a:rPr lang="en-US" sz="1200" dirty="0"/>
              <a:t>For updates see: </a:t>
            </a:r>
            <a:r>
              <a:rPr lang="en-US" sz="1200" dirty="0">
                <a:hlinkClick r:id="rId3"/>
              </a:rPr>
              <a:t>https://www.cdc.gov/coronavirus/2019-ncov/cases-in-us.html#2019coronavirus-summary </a:t>
            </a:r>
            <a:endParaRPr lang="en-US" sz="1200" dirty="0"/>
          </a:p>
        </p:txBody>
      </p:sp>
      <p:pic>
        <p:nvPicPr>
          <p:cNvPr id="7" name="Content Placeholder 6" descr="Map that shows distribution of COVID-19 cases in the US">
            <a:extLst>
              <a:ext uri="{FF2B5EF4-FFF2-40B4-BE49-F238E27FC236}">
                <a16:creationId xmlns:a16="http://schemas.microsoft.com/office/drawing/2014/main" id="{21F7FCA5-1AF6-49FD-9B76-D7F153FBC5D9}"/>
              </a:ext>
            </a:extLst>
          </p:cNvPr>
          <p:cNvPicPr>
            <a:picLocks noGrp="1" noChangeAspect="1"/>
          </p:cNvPicPr>
          <p:nvPr>
            <p:ph idx="1"/>
          </p:nvPr>
        </p:nvPicPr>
        <p:blipFill rotWithShape="1">
          <a:blip r:embed="rId4"/>
          <a:srcRect l="4417" t="17241" r="35883" b="29310"/>
          <a:stretch/>
        </p:blipFill>
        <p:spPr>
          <a:xfrm>
            <a:off x="351094" y="1905000"/>
            <a:ext cx="8335706" cy="4197944"/>
          </a:xfrm>
          <a:prstGeom prst="rect">
            <a:avLst/>
          </a:prstGeom>
          <a:ln w="25400">
            <a:solidFill>
              <a:schemeClr val="accent1"/>
            </a:solidFill>
          </a:ln>
        </p:spPr>
      </p:pic>
    </p:spTree>
    <p:extLst>
      <p:ext uri="{BB962C8B-B14F-4D97-AF65-F5344CB8AC3E}">
        <p14:creationId xmlns:p14="http://schemas.microsoft.com/office/powerpoint/2010/main" val="173146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0FF6C-4B6E-4097-A1D8-A28642EE6E55}"/>
              </a:ext>
            </a:extLst>
          </p:cNvPr>
          <p:cNvSpPr>
            <a:spLocks noGrp="1"/>
          </p:cNvSpPr>
          <p:nvPr>
            <p:ph type="sldNum" sz="quarter" idx="10"/>
          </p:nvPr>
        </p:nvSpPr>
        <p:spPr/>
        <p:txBody>
          <a:bodyPr/>
          <a:lstStyle/>
          <a:p>
            <a:fld id="{E4D25CCA-84D6-4E84-B1C7-B334DD86A6AB}" type="slidenum">
              <a:rPr lang="en-US" altLang="en-US" smtClean="0"/>
              <a:pPr/>
              <a:t>9</a:t>
            </a:fld>
            <a:endParaRPr lang="en-US" altLang="en-US" dirty="0"/>
          </a:p>
        </p:txBody>
      </p:sp>
      <p:sp>
        <p:nvSpPr>
          <p:cNvPr id="23555" name="Content Placeholder 2">
            <a:extLst>
              <a:ext uri="{FF2B5EF4-FFF2-40B4-BE49-F238E27FC236}">
                <a16:creationId xmlns:a16="http://schemas.microsoft.com/office/drawing/2014/main" id="{2D59032C-0804-45E5-AC63-79195CCBAE95}"/>
              </a:ext>
            </a:extLst>
          </p:cNvPr>
          <p:cNvSpPr>
            <a:spLocks noGrp="1"/>
          </p:cNvSpPr>
          <p:nvPr>
            <p:ph idx="1"/>
          </p:nvPr>
        </p:nvSpPr>
        <p:spPr>
          <a:xfrm>
            <a:off x="685800" y="2057400"/>
            <a:ext cx="7772400" cy="4038600"/>
          </a:xfrm>
        </p:spPr>
        <p:txBody>
          <a:bodyPr/>
          <a:lstStyle/>
          <a:p>
            <a:r>
              <a:rPr lang="en-US" altLang="en-US" sz="2000" dirty="0">
                <a:ea typeface="ＭＳ Ｐゴシック" panose="020B0600070205080204" pitchFamily="34" charset="-128"/>
              </a:rPr>
              <a:t>Be informed and prepared.</a:t>
            </a:r>
          </a:p>
          <a:p>
            <a:r>
              <a:rPr lang="en-US" altLang="en-US" sz="2000" dirty="0">
                <a:ea typeface="ＭＳ Ｐゴシック" panose="020B0600070205080204" pitchFamily="34" charset="-128"/>
              </a:rPr>
              <a:t>Wash your hands frequently.</a:t>
            </a:r>
          </a:p>
          <a:p>
            <a:r>
              <a:rPr lang="en-US" altLang="en-US" sz="2000" dirty="0">
                <a:ea typeface="ＭＳ Ｐゴシック" panose="020B0600070205080204" pitchFamily="34" charset="-128"/>
              </a:rPr>
              <a:t>Use alcohol-based hand sanitizer.</a:t>
            </a:r>
          </a:p>
          <a:p>
            <a:r>
              <a:rPr lang="en-US" altLang="en-US" sz="2000" dirty="0">
                <a:ea typeface="ＭＳ Ｐゴシック" panose="020B0600070205080204" pitchFamily="34" charset="-128"/>
              </a:rPr>
              <a:t>Avoid touching your eyes, nose, and mouth with unwashed hands. </a:t>
            </a:r>
          </a:p>
          <a:p>
            <a:r>
              <a:rPr lang="en-US" altLang="en-US" sz="2000" dirty="0">
                <a:ea typeface="ＭＳ Ｐゴシック" panose="020B0600070205080204" pitchFamily="34" charset="-128"/>
              </a:rPr>
              <a:t>Stay home when you are sick.</a:t>
            </a:r>
          </a:p>
          <a:p>
            <a:r>
              <a:rPr lang="en-US" altLang="en-US" sz="2000" dirty="0">
                <a:ea typeface="ＭＳ Ｐゴシック" panose="020B0600070205080204" pitchFamily="34" charset="-128"/>
              </a:rPr>
              <a:t>Cough or sneeze into a tissue or your elbow.</a:t>
            </a:r>
          </a:p>
          <a:p>
            <a:r>
              <a:rPr lang="en-US" altLang="en-US" sz="2000" dirty="0">
                <a:ea typeface="ＭＳ Ｐゴシック" panose="020B0600070205080204" pitchFamily="34" charset="-128"/>
              </a:rPr>
              <a:t>Clean and disinfect frequently touched objects and surfaces such as cell phones.</a:t>
            </a:r>
          </a:p>
          <a:p>
            <a:r>
              <a:rPr lang="en-US" altLang="en-US" sz="2000" dirty="0">
                <a:ea typeface="ＭＳ Ｐゴシック" panose="020B0600070205080204" pitchFamily="34" charset="-128"/>
              </a:rPr>
              <a:t>Be prepared if your child’s school, daycare facility, or your worksite is temporarily closed.</a:t>
            </a:r>
          </a:p>
        </p:txBody>
      </p:sp>
      <p:pic>
        <p:nvPicPr>
          <p:cNvPr id="4" name="Picture 3" descr="Do not cover your sneeze with hands,. cover with elbow">
            <a:extLst>
              <a:ext uri="{FF2B5EF4-FFF2-40B4-BE49-F238E27FC236}">
                <a16:creationId xmlns:a16="http://schemas.microsoft.com/office/drawing/2014/main" id="{C9DDF1B2-46EB-4BF7-A2FE-6FA4B6FF4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349696"/>
            <a:ext cx="3587962" cy="1622104"/>
          </a:xfrm>
          <a:prstGeom prst="rect">
            <a:avLst/>
          </a:prstGeom>
        </p:spPr>
      </p:pic>
      <p:sp>
        <p:nvSpPr>
          <p:cNvPr id="23554" name="Title 1">
            <a:extLst>
              <a:ext uri="{FF2B5EF4-FFF2-40B4-BE49-F238E27FC236}">
                <a16:creationId xmlns:a16="http://schemas.microsoft.com/office/drawing/2014/main" id="{25132F3E-F097-4270-AC83-B6EDD096A693}"/>
              </a:ext>
            </a:extLst>
          </p:cNvPr>
          <p:cNvSpPr>
            <a:spLocks noGrp="1"/>
          </p:cNvSpPr>
          <p:nvPr>
            <p:ph type="title"/>
          </p:nvPr>
        </p:nvSpPr>
        <p:spPr/>
        <p:txBody>
          <a:bodyPr/>
          <a:lstStyle/>
          <a:p>
            <a:r>
              <a:rPr lang="en-US" altLang="en-US" dirty="0">
                <a:ea typeface="ＭＳ Ｐゴシック" panose="020B0600070205080204" pitchFamily="34" charset="-128"/>
              </a:rPr>
              <a:t>What can individuals do?</a:t>
            </a:r>
          </a:p>
        </p:txBody>
      </p:sp>
    </p:spTree>
  </p:cSld>
  <p:clrMapOvr>
    <a:masterClrMapping/>
  </p:clrMapOvr>
</p:sld>
</file>

<file path=ppt/theme/theme1.xml><?xml version="1.0" encoding="utf-8"?>
<a:theme xmlns:a="http://schemas.openxmlformats.org/drawingml/2006/main" name="1_AI-template">
  <a:themeElements>
    <a:clrScheme name="Custom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44969F"/>
      </a:folHlink>
    </a:clrScheme>
    <a:fontScheme name="AI-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en-US" sz="20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en-US" sz="20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I-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I-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I-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I-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I-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I-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I-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I-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I-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I-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I-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I-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89AF327DA97F4BB57DFC7E62EF4BD5" ma:contentTypeVersion="6" ma:contentTypeDescription="Create a new document." ma:contentTypeScope="" ma:versionID="65fe1ef5c2d2e7aa863dc369972172e8">
  <xsd:schema xmlns:xsd="http://www.w3.org/2001/XMLSchema" xmlns:xs="http://www.w3.org/2001/XMLSchema" xmlns:p="http://schemas.microsoft.com/office/2006/metadata/properties" xmlns:ns2="09aa205f-736a-4ae4-994c-000a96efcb3c" xmlns:ns3="2cb317ef-be86-49e1-9551-2780fcafc96f" targetNamespace="http://schemas.microsoft.com/office/2006/metadata/properties" ma:root="true" ma:fieldsID="611f40c288bb4438760a53a0617e6e3b" ns2:_="" ns3:_="">
    <xsd:import namespace="09aa205f-736a-4ae4-994c-000a96efcb3c"/>
    <xsd:import namespace="2cb317ef-be86-49e1-9551-2780fcafc9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a205f-736a-4ae4-994c-000a96efcb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b317ef-be86-49e1-9551-2780fcafc9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7FAE5A-3519-4F81-BE08-183F44C66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a205f-736a-4ae4-994c-000a96efcb3c"/>
    <ds:schemaRef ds:uri="2cb317ef-be86-49e1-9551-2780fcafc9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F83C02-C31D-4620-87C5-CBA1721D9EEA}">
  <ds:schemaRefs>
    <ds:schemaRef ds:uri="http://schemas.microsoft.com/sharepoint/v3/contenttype/forms"/>
  </ds:schemaRefs>
</ds:datastoreItem>
</file>

<file path=customXml/itemProps3.xml><?xml version="1.0" encoding="utf-8"?>
<ds:datastoreItem xmlns:ds="http://schemas.openxmlformats.org/officeDocument/2006/customXml" ds:itemID="{71C10FA6-0113-4878-8C40-8DCFF4C75473}">
  <ds:schemaRefs>
    <ds:schemaRef ds:uri="http://schemas.microsoft.com/office/2006/documentManagement/types"/>
    <ds:schemaRef ds:uri="09aa205f-736a-4ae4-994c-000a96efcb3c"/>
    <ds:schemaRef ds:uri="2cb317ef-be86-49e1-9551-2780fcafc96f"/>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5973</TotalTime>
  <Words>13231</Words>
  <Application>Microsoft Office PowerPoint</Application>
  <PresentationFormat>On-screen Show (4:3)</PresentationFormat>
  <Paragraphs>1309</Paragraphs>
  <Slides>73</Slides>
  <Notes>73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Calibri</vt:lpstr>
      <vt:lpstr>1_AI-template</vt:lpstr>
      <vt:lpstr>PowerPoint Presentation</vt:lpstr>
      <vt:lpstr>Goal and learning objectives</vt:lpstr>
      <vt:lpstr>Caution</vt:lpstr>
      <vt:lpstr>Employer and worker responsibilities</vt:lpstr>
      <vt:lpstr>Worldwide distribution map</vt:lpstr>
      <vt:lpstr>How widespread could it get?</vt:lpstr>
      <vt:lpstr>US situation as of March 2020</vt:lpstr>
      <vt:lpstr>US distribution map as of 3/16/2020 </vt:lpstr>
      <vt:lpstr>What can individuals do?</vt:lpstr>
      <vt:lpstr>Five steps to proper handwashing</vt:lpstr>
      <vt:lpstr>Precautionary principle</vt:lpstr>
      <vt:lpstr>Module 1:  COVID-19 Basics</vt:lpstr>
      <vt:lpstr>What is SARS-CoV-2? </vt:lpstr>
      <vt:lpstr>Transmission</vt:lpstr>
      <vt:lpstr>Incubation period</vt:lpstr>
      <vt:lpstr>COVID-19 can cause mild to severe symptoms</vt:lpstr>
      <vt:lpstr>Severe symptoms –emergency warning signs for COVID-19</vt:lpstr>
      <vt:lpstr>What is a person under investigation?</vt:lpstr>
      <vt:lpstr>Confirmed case</vt:lpstr>
      <vt:lpstr>How long does SARS-CoV-2 survive outside of the body?</vt:lpstr>
      <vt:lpstr>Increased risk of severe illness</vt:lpstr>
      <vt:lpstr>Comparison SARS 1, MERS, SARS 2 (3/16/2020)</vt:lpstr>
      <vt:lpstr>Seasonal Flu vs. COVID-19</vt:lpstr>
      <vt:lpstr>Seasonal Flu vs. COVID-19</vt:lpstr>
      <vt:lpstr>Pandemic influenza</vt:lpstr>
      <vt:lpstr>Treatment and vaccines</vt:lpstr>
      <vt:lpstr>Module 2:  Assessing the Potential for Exposure to COVID-19 in the Workplace</vt:lpstr>
      <vt:lpstr>Key exposure factors in the workplace</vt:lpstr>
      <vt:lpstr>High potential for exposure</vt:lpstr>
      <vt:lpstr>High potential for exposure</vt:lpstr>
      <vt:lpstr>Low potential for exposure</vt:lpstr>
      <vt:lpstr>The next few slides will review key considerations for the health care and emergency services industries as well as continuity of operations and the role of public health.</vt:lpstr>
      <vt:lpstr>Healthcare settings      </vt:lpstr>
      <vt:lpstr>Emergency Services</vt:lpstr>
      <vt:lpstr>Community/Workplace Connection</vt:lpstr>
      <vt:lpstr>Critical infrastructure</vt:lpstr>
      <vt:lpstr>Continuity of Operations (COOP)</vt:lpstr>
      <vt:lpstr>Role of public health officials</vt:lpstr>
      <vt:lpstr>Module 3: Methods to Prevent COVID-19  in the Workplace   </vt:lpstr>
      <vt:lpstr>Key steps for managing epidemics in the workplace</vt:lpstr>
      <vt:lpstr>Community spread can impact any workplace</vt:lpstr>
      <vt:lpstr>Consider the impact on workers </vt:lpstr>
      <vt:lpstr>Basic hygiene and social distancing</vt:lpstr>
      <vt:lpstr>STOP shaking hands!</vt:lpstr>
      <vt:lpstr>Key elements: COVID-19 workplace plan</vt:lpstr>
      <vt:lpstr>Protecting workers</vt:lpstr>
      <vt:lpstr>Engineering controls</vt:lpstr>
      <vt:lpstr>Engineering controls for high exposure potential jobs</vt:lpstr>
      <vt:lpstr>Administrative controls and work practices to reduce exposure</vt:lpstr>
      <vt:lpstr>Additional administrative controls</vt:lpstr>
      <vt:lpstr>Adjust policies to reduce exposures</vt:lpstr>
      <vt:lpstr>OSHA PPE standard</vt:lpstr>
      <vt:lpstr>Decontamination</vt:lpstr>
      <vt:lpstr>Respirators</vt:lpstr>
      <vt:lpstr>Respirators (continued)</vt:lpstr>
      <vt:lpstr>Respirators (continued)</vt:lpstr>
      <vt:lpstr>Respiratory protection standard</vt:lpstr>
      <vt:lpstr>Healthcare facility identification and isolation  The most important steps to prevent spread of COVID-19 </vt:lpstr>
      <vt:lpstr>PPE for jobs with high potential exposure</vt:lpstr>
      <vt:lpstr>Training and drills</vt:lpstr>
      <vt:lpstr>Prevention in all work settings</vt:lpstr>
      <vt:lpstr>Protection of essential workers</vt:lpstr>
      <vt:lpstr>OSHA Hazard Communication standard</vt:lpstr>
      <vt:lpstr>Portable containers</vt:lpstr>
      <vt:lpstr> Cal OSHA Aerosol Transmissible Disease (ATD) Standard </vt:lpstr>
      <vt:lpstr>Mental health &amp; stress</vt:lpstr>
      <vt:lpstr>PSD Guide </vt:lpstr>
      <vt:lpstr>Program design</vt:lpstr>
      <vt:lpstr>Objectives</vt:lpstr>
      <vt:lpstr>PSD guide training materials</vt:lpstr>
      <vt:lpstr>Acronyms</vt:lpstr>
      <vt:lpstr>For more information</vt:lpstr>
      <vt:lpstr>Why this training tool was created</vt:lpstr>
    </vt:vector>
  </TitlesOfParts>
  <Company>Michael D Baker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Beck</dc:creator>
  <cp:lastModifiedBy>George, Nicole</cp:lastModifiedBy>
  <cp:revision>491</cp:revision>
  <dcterms:created xsi:type="dcterms:W3CDTF">2007-01-25T14:27:12Z</dcterms:created>
  <dcterms:modified xsi:type="dcterms:W3CDTF">2020-03-24T15:31:46Z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0x0101002989AF327DA97F4BB57DFC7E62EF4BD5</vt:lpwstr>
  </property>
  <property fmtid="{D5CDD505-2E9C-101B-9397-08002B2CF9AE}" pid="3" name="_MarkAsFinal">
    <vt:bool>true</vt:bool>
  </property>
</Properties>
</file>